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8" r:id="rId11"/>
    <p:sldId id="265" r:id="rId12"/>
    <p:sldId id="266" r:id="rId13"/>
    <p:sldId id="267" r:id="rId1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1" autoAdjust="0"/>
    <p:restoredTop sz="94610"/>
  </p:normalViewPr>
  <p:slideViewPr>
    <p:cSldViewPr snapToGrid="0" snapToObjects="1">
      <p:cViewPr>
        <p:scale>
          <a:sx n="75" d="100"/>
          <a:sy n="75" d="100"/>
        </p:scale>
        <p:origin x="883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40362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[Sources]</a:t>
            </a:r>
            <a:br/>
            <a:r>
              <a:t>- Lebanese University, Legal Informatics Center — Law No. 81 of 10/10/2018, Electronic Transactions and Personal Data: https://legiliban.ul.edu.lb/LawView.aspx?LawID=278573&amp;opt=view</a:t>
            </a:r>
            <a:br/>
            <a:r>
              <a:t>- European Commission — Who does the data protection law apply to?: https://commission.europa.eu/law/law-topic/data-protection/rules-business-and-organisations/application-gdpr/who-does-data-protection-law-apply_en</a:t>
            </a:r>
            <a:br/>
            <a:r>
              <a:t>- European Commission — Principles of the GDPR: https://commission.europa.eu/law/law-topic/data-protection/information-business-and-organisations/principles-gdpr_en</a:t>
            </a:r>
            <a:br/>
            <a:r>
              <a:t>- Internal implementation details: user-provided Abjad/SIMS technical overview (Laravel auth, role/permission controls, branch/year scoping, audit logging, sanitisation).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JAD_LIGH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F04450"/>
          </a:solidFill>
          <a:ln w="12700">
            <a:solidFill>
              <a:srgbClr val="F04450"/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67160" y="6455664"/>
            <a:ext cx="274320" cy="14630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rgbClr val="8A96A5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67160" y="6455664"/>
            <a:ext cx="274320" cy="14630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rgbClr val="8A96A5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svg"/><Relationship Id="rId5" Type="http://schemas.openxmlformats.org/officeDocument/2006/relationships/image" Target="../media/image3.sv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.png"/><Relationship Id="rId7" Type="http://schemas.openxmlformats.org/officeDocument/2006/relationships/image" Target="../media/image14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4" Type="http://schemas.openxmlformats.org/officeDocument/2006/relationships/image" Target="../media/image11.svg"/><Relationship Id="rId9" Type="http://schemas.openxmlformats.org/officeDocument/2006/relationships/image" Target="../media/image1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8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svg"/><Relationship Id="rId5" Type="http://schemas.openxmlformats.org/officeDocument/2006/relationships/image" Target="../media/image6.svg"/><Relationship Id="rId4" Type="http://schemas.openxmlformats.org/officeDocument/2006/relationships/image" Target="../media/image1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24.svg"/><Relationship Id="rId3" Type="http://schemas.openxmlformats.org/officeDocument/2006/relationships/image" Target="../media/image1.png"/><Relationship Id="rId7" Type="http://schemas.openxmlformats.org/officeDocument/2006/relationships/image" Target="../media/image21.svg"/><Relationship Id="rId12" Type="http://schemas.openxmlformats.org/officeDocument/2006/relationships/image" Target="../media/image23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22.svg"/><Relationship Id="rId5" Type="http://schemas.openxmlformats.org/officeDocument/2006/relationships/image" Target="../media/image20.png"/><Relationship Id="rId10" Type="http://schemas.openxmlformats.org/officeDocument/2006/relationships/image" Target="../media/image9.svg"/><Relationship Id="rId4" Type="http://schemas.openxmlformats.org/officeDocument/2006/relationships/image" Target="../media/image19.png"/><Relationship Id="rId9" Type="http://schemas.openxmlformats.org/officeDocument/2006/relationships/image" Target="../media/image8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1.png"/><Relationship Id="rId7" Type="http://schemas.openxmlformats.org/officeDocument/2006/relationships/image" Target="../media/image28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svg"/><Relationship Id="rId5" Type="http://schemas.openxmlformats.org/officeDocument/2006/relationships/image" Target="../media/image26.svg"/><Relationship Id="rId4" Type="http://schemas.openxmlformats.org/officeDocument/2006/relationships/image" Target="../media/image25.svg"/><Relationship Id="rId9" Type="http://schemas.openxmlformats.org/officeDocument/2006/relationships/image" Target="../media/image30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5" Type="http://schemas.openxmlformats.org/officeDocument/2006/relationships/image" Target="../media/image32.svg"/><Relationship Id="rId4" Type="http://schemas.openxmlformats.org/officeDocument/2006/relationships/image" Target="../media/image31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svg"/><Relationship Id="rId5" Type="http://schemas.openxmlformats.org/officeDocument/2006/relationships/image" Target="../media/image18.svg"/><Relationship Id="rId4" Type="http://schemas.openxmlformats.org/officeDocument/2006/relationships/image" Target="../media/image33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3" Type="http://schemas.openxmlformats.org/officeDocument/2006/relationships/image" Target="../media/image1.png"/><Relationship Id="rId7" Type="http://schemas.openxmlformats.org/officeDocument/2006/relationships/image" Target="../media/image37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svg"/><Relationship Id="rId5" Type="http://schemas.openxmlformats.org/officeDocument/2006/relationships/image" Target="../media/image35.svg"/><Relationship Id="rId4" Type="http://schemas.openxmlformats.org/officeDocument/2006/relationships/image" Target="../media/image24.svg"/><Relationship Id="rId9" Type="http://schemas.openxmlformats.org/officeDocument/2006/relationships/image" Target="../media/image39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svg"/><Relationship Id="rId3" Type="http://schemas.openxmlformats.org/officeDocument/2006/relationships/image" Target="../media/image1.png"/><Relationship Id="rId7" Type="http://schemas.openxmlformats.org/officeDocument/2006/relationships/image" Target="../media/image42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svg"/><Relationship Id="rId5" Type="http://schemas.openxmlformats.org/officeDocument/2006/relationships/image" Target="../media/image40.svg"/><Relationship Id="rId10" Type="http://schemas.openxmlformats.org/officeDocument/2006/relationships/image" Target="../media/image44.svg"/><Relationship Id="rId4" Type="http://schemas.openxmlformats.org/officeDocument/2006/relationships/image" Target="../media/image11.svg"/><Relationship Id="rId9" Type="http://schemas.openxmlformats.org/officeDocument/2006/relationships/image" Target="../media/image38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7344F"/>
                </a:solidFill>
              </a:rPr>
              <a:t>ABJAD</a:t>
            </a:r>
            <a:endParaRPr lang="en-US" sz="1200" dirty="0"/>
          </a:p>
        </p:txBody>
      </p:sp>
      <p:pic>
        <p:nvPicPr>
          <p:cNvPr id="3" name="Image 0" descr="/mnt/data/abjad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27332" y="411480"/>
            <a:ext cx="1090936" cy="123444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640080" y="1051560"/>
            <a:ext cx="2801388" cy="274320"/>
          </a:xfrm>
          <a:prstGeom prst="roundRect">
            <a:avLst/>
          </a:prstGeom>
          <a:solidFill>
            <a:srgbClr val="FFF1F2"/>
          </a:solidFill>
          <a:ln w="12700">
            <a:solidFill>
              <a:srgbClr val="FFF1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2"/>
          <p:cNvSpPr/>
          <p:nvPr/>
        </p:nvSpPr>
        <p:spPr>
          <a:xfrm>
            <a:off x="713231" y="1101852"/>
            <a:ext cx="2728237" cy="2148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04450"/>
                </a:solidFill>
              </a:rPr>
              <a:t>AI-ENABLED • SCHOOL MANAGEMENT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40080" y="1572768"/>
            <a:ext cx="3749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734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Abjad</a:t>
            </a:r>
            <a:endParaRPr lang="en-US" sz="3400" dirty="0"/>
          </a:p>
        </p:txBody>
      </p:sp>
      <p:sp>
        <p:nvSpPr>
          <p:cNvPr id="7" name="Text 4"/>
          <p:cNvSpPr/>
          <p:nvPr/>
        </p:nvSpPr>
        <p:spPr>
          <a:xfrm>
            <a:off x="640080" y="2139696"/>
            <a:ext cx="63093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B2A3A"/>
                </a:solidFill>
              </a:rPr>
              <a:t>A complete digital platform for modern schools</a:t>
            </a:r>
            <a:endParaRPr lang="en-US" sz="2700" dirty="0"/>
          </a:p>
        </p:txBody>
      </p:sp>
      <p:sp>
        <p:nvSpPr>
          <p:cNvPr id="8" name="Text 5"/>
          <p:cNvSpPr/>
          <p:nvPr/>
        </p:nvSpPr>
        <p:spPr>
          <a:xfrm>
            <a:off x="640080" y="2999232"/>
            <a:ext cx="5806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3A4A5B"/>
                </a:solidFill>
              </a:rPr>
              <a:t>Connect administration, academics, finance, families, staff, transport and communication in one secure operating system.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640080" y="4160520"/>
            <a:ext cx="1691640" cy="786384"/>
          </a:xfrm>
          <a:prstGeom prst="roundRect">
            <a:avLst>
              <a:gd name="adj" fmla="val 9302"/>
            </a:avLst>
          </a:prstGeom>
          <a:solidFill>
            <a:srgbClr val="FFFFFF"/>
          </a:solidFill>
          <a:ln w="10160">
            <a:solidFill>
              <a:srgbClr val="DDE4EC"/>
            </a:solidFill>
            <a:prstDash val="solid"/>
          </a:ln>
          <a:effectLst>
            <a:outerShdw blurRad="15240" dist="508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0" name="Shape 7"/>
          <p:cNvSpPr/>
          <p:nvPr/>
        </p:nvSpPr>
        <p:spPr>
          <a:xfrm>
            <a:off x="786384" y="4379976"/>
            <a:ext cx="310896" cy="310896"/>
          </a:xfrm>
          <a:prstGeom prst="ellipse">
            <a:avLst/>
          </a:prstGeom>
          <a:solidFill>
            <a:srgbClr val="EEF4FF"/>
          </a:solidFill>
          <a:ln w="12700">
            <a:solidFill>
              <a:srgbClr val="EEF4FF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4781" y="4458045"/>
            <a:ext cx="174102" cy="154757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170432" y="4334256"/>
            <a:ext cx="9784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7344F"/>
                </a:solidFill>
              </a:rPr>
              <a:t>One platform</a:t>
            </a:r>
            <a:endParaRPr lang="en-US" sz="1200" dirty="0"/>
          </a:p>
        </p:txBody>
      </p:sp>
      <p:sp>
        <p:nvSpPr>
          <p:cNvPr id="13" name="Shape 9"/>
          <p:cNvSpPr/>
          <p:nvPr/>
        </p:nvSpPr>
        <p:spPr>
          <a:xfrm>
            <a:off x="2514600" y="4160520"/>
            <a:ext cx="1691640" cy="786384"/>
          </a:xfrm>
          <a:prstGeom prst="roundRect">
            <a:avLst>
              <a:gd name="adj" fmla="val 9302"/>
            </a:avLst>
          </a:prstGeom>
          <a:solidFill>
            <a:srgbClr val="FFFFFF"/>
          </a:solidFill>
          <a:ln w="10160">
            <a:solidFill>
              <a:srgbClr val="DDE4EC"/>
            </a:solidFill>
            <a:prstDash val="solid"/>
          </a:ln>
          <a:effectLst>
            <a:outerShdw blurRad="15240" dist="508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4" name="Shape 10"/>
          <p:cNvSpPr/>
          <p:nvPr/>
        </p:nvSpPr>
        <p:spPr>
          <a:xfrm>
            <a:off x="2660904" y="4379976"/>
            <a:ext cx="310896" cy="310896"/>
          </a:xfrm>
          <a:prstGeom prst="ellipse">
            <a:avLst/>
          </a:prstGeom>
          <a:solidFill>
            <a:srgbClr val="ECFAF8"/>
          </a:solidFill>
          <a:ln w="12700">
            <a:solidFill>
              <a:srgbClr val="ECFAF8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729301" y="4465783"/>
            <a:ext cx="174102" cy="139281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3044951" y="4334256"/>
            <a:ext cx="122968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7344F"/>
                </a:solidFill>
              </a:rPr>
              <a:t>Bilingual-ready</a:t>
            </a:r>
            <a:endParaRPr lang="en-US" sz="1200" dirty="0"/>
          </a:p>
        </p:txBody>
      </p:sp>
      <p:sp>
        <p:nvSpPr>
          <p:cNvPr id="17" name="Shape 12"/>
          <p:cNvSpPr/>
          <p:nvPr/>
        </p:nvSpPr>
        <p:spPr>
          <a:xfrm>
            <a:off x="4389120" y="4160520"/>
            <a:ext cx="1691640" cy="786384"/>
          </a:xfrm>
          <a:prstGeom prst="roundRect">
            <a:avLst>
              <a:gd name="adj" fmla="val 9302"/>
            </a:avLst>
          </a:prstGeom>
          <a:solidFill>
            <a:srgbClr val="FFFFFF"/>
          </a:solidFill>
          <a:ln w="10160">
            <a:solidFill>
              <a:srgbClr val="DDE4EC"/>
            </a:solidFill>
            <a:prstDash val="solid"/>
          </a:ln>
          <a:effectLst>
            <a:outerShdw blurRad="15240" dist="508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8" name="Shape 13"/>
          <p:cNvSpPr/>
          <p:nvPr/>
        </p:nvSpPr>
        <p:spPr>
          <a:xfrm>
            <a:off x="4535424" y="4379976"/>
            <a:ext cx="310896" cy="310896"/>
          </a:xfrm>
          <a:prstGeom prst="ellipse">
            <a:avLst/>
          </a:prstGeom>
          <a:solidFill>
            <a:srgbClr val="EAF8F1"/>
          </a:solidFill>
          <a:ln w="12700">
            <a:solidFill>
              <a:srgbClr val="EAF8F1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03821" y="4448373"/>
            <a:ext cx="174102" cy="174102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4919471" y="4334256"/>
            <a:ext cx="1037661" cy="270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7344F"/>
                </a:solidFill>
              </a:rPr>
              <a:t>Built for MENA</a:t>
            </a:r>
            <a:endParaRPr lang="en-US" sz="1200" dirty="0"/>
          </a:p>
        </p:txBody>
      </p:sp>
      <p:sp>
        <p:nvSpPr>
          <p:cNvPr id="21" name="Shape 15"/>
          <p:cNvSpPr/>
          <p:nvPr/>
        </p:nvSpPr>
        <p:spPr>
          <a:xfrm>
            <a:off x="7315200" y="1828800"/>
            <a:ext cx="4069080" cy="3429000"/>
          </a:xfrm>
          <a:prstGeom prst="roundRect">
            <a:avLst>
              <a:gd name="adj" fmla="val 2133"/>
            </a:avLst>
          </a:prstGeom>
          <a:solidFill>
            <a:srgbClr val="FBFCFE"/>
          </a:solidFill>
          <a:ln w="10160">
            <a:solidFill>
              <a:srgbClr val="E6EBF1"/>
            </a:solidFill>
            <a:prstDash val="solid"/>
          </a:ln>
          <a:effectLst>
            <a:outerShdw blurRad="15240" dist="508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2" name="Text 16"/>
          <p:cNvSpPr/>
          <p:nvPr/>
        </p:nvSpPr>
        <p:spPr>
          <a:xfrm>
            <a:off x="7635240" y="2084832"/>
            <a:ext cx="3383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7344F"/>
                </a:solidFill>
              </a:rPr>
              <a:t>One operating system for the school</a:t>
            </a:r>
            <a:endParaRPr lang="en-US" sz="1800" dirty="0"/>
          </a:p>
        </p:txBody>
      </p:sp>
      <p:sp>
        <p:nvSpPr>
          <p:cNvPr id="23" name="Shape 17"/>
          <p:cNvSpPr/>
          <p:nvPr/>
        </p:nvSpPr>
        <p:spPr>
          <a:xfrm>
            <a:off x="7635240" y="2697480"/>
            <a:ext cx="310896" cy="310896"/>
          </a:xfrm>
          <a:prstGeom prst="ellipse">
            <a:avLst/>
          </a:prstGeom>
          <a:solidFill>
            <a:srgbClr val="FFF1F2"/>
          </a:solidFill>
          <a:ln w="12700">
            <a:solidFill>
              <a:srgbClr val="FFF1F2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24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703637" y="2783287"/>
            <a:ext cx="174102" cy="139281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8074152" y="2734056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7344F"/>
                </a:solidFill>
              </a:rPr>
              <a:t>People</a:t>
            </a:r>
            <a:endParaRPr lang="en-US" sz="1250" dirty="0"/>
          </a:p>
        </p:txBody>
      </p:sp>
      <p:sp>
        <p:nvSpPr>
          <p:cNvPr id="26" name="Shape 19"/>
          <p:cNvSpPr/>
          <p:nvPr/>
        </p:nvSpPr>
        <p:spPr>
          <a:xfrm>
            <a:off x="9326880" y="2697480"/>
            <a:ext cx="310896" cy="310896"/>
          </a:xfrm>
          <a:prstGeom prst="ellipse">
            <a:avLst/>
          </a:prstGeom>
          <a:solidFill>
            <a:srgbClr val="EEF4FF"/>
          </a:solidFill>
          <a:ln w="12700">
            <a:solidFill>
              <a:srgbClr val="EEF4FF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27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395277" y="2775549"/>
            <a:ext cx="174102" cy="154757"/>
          </a:xfrm>
          <a:prstGeom prst="rect">
            <a:avLst/>
          </a:prstGeom>
        </p:spPr>
      </p:pic>
      <p:sp>
        <p:nvSpPr>
          <p:cNvPr id="28" name="Text 20"/>
          <p:cNvSpPr/>
          <p:nvPr/>
        </p:nvSpPr>
        <p:spPr>
          <a:xfrm>
            <a:off x="9765792" y="2734056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7344F"/>
                </a:solidFill>
              </a:rPr>
              <a:t>Academics</a:t>
            </a:r>
            <a:endParaRPr lang="en-US" sz="1250" dirty="0"/>
          </a:p>
        </p:txBody>
      </p:sp>
      <p:sp>
        <p:nvSpPr>
          <p:cNvPr id="29" name="Shape 21"/>
          <p:cNvSpPr/>
          <p:nvPr/>
        </p:nvSpPr>
        <p:spPr>
          <a:xfrm>
            <a:off x="7635240" y="3410712"/>
            <a:ext cx="310896" cy="310896"/>
          </a:xfrm>
          <a:prstGeom prst="ellipse">
            <a:avLst/>
          </a:prstGeom>
          <a:solidFill>
            <a:srgbClr val="EAF8F1"/>
          </a:solidFill>
          <a:ln w="12700">
            <a:solidFill>
              <a:srgbClr val="EAF8F1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30" name="Image 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703637" y="3479109"/>
            <a:ext cx="174102" cy="174102"/>
          </a:xfrm>
          <a:prstGeom prst="rect">
            <a:avLst/>
          </a:prstGeom>
        </p:spPr>
      </p:pic>
      <p:sp>
        <p:nvSpPr>
          <p:cNvPr id="31" name="Text 22"/>
          <p:cNvSpPr/>
          <p:nvPr/>
        </p:nvSpPr>
        <p:spPr>
          <a:xfrm>
            <a:off x="8074152" y="3447288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7344F"/>
                </a:solidFill>
              </a:rPr>
              <a:t>Finance</a:t>
            </a:r>
            <a:endParaRPr lang="en-US" sz="1250" dirty="0"/>
          </a:p>
        </p:txBody>
      </p:sp>
      <p:sp>
        <p:nvSpPr>
          <p:cNvPr id="32" name="Shape 23"/>
          <p:cNvSpPr/>
          <p:nvPr/>
        </p:nvSpPr>
        <p:spPr>
          <a:xfrm>
            <a:off x="9326880" y="3410712"/>
            <a:ext cx="310896" cy="310896"/>
          </a:xfrm>
          <a:prstGeom prst="ellipse">
            <a:avLst/>
          </a:prstGeom>
          <a:solidFill>
            <a:srgbClr val="ECFAF8"/>
          </a:solidFill>
          <a:ln w="12700">
            <a:solidFill>
              <a:srgbClr val="ECFAF8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33" name="Imag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395277" y="3488781"/>
            <a:ext cx="174102" cy="154757"/>
          </a:xfrm>
          <a:prstGeom prst="rect">
            <a:avLst/>
          </a:prstGeom>
        </p:spPr>
      </p:pic>
      <p:sp>
        <p:nvSpPr>
          <p:cNvPr id="34" name="Text 24"/>
          <p:cNvSpPr/>
          <p:nvPr/>
        </p:nvSpPr>
        <p:spPr>
          <a:xfrm>
            <a:off x="9765792" y="3447288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7344F"/>
                </a:solidFill>
              </a:rPr>
              <a:t>Transport</a:t>
            </a:r>
            <a:endParaRPr lang="en-US" sz="1250" dirty="0"/>
          </a:p>
        </p:txBody>
      </p:sp>
      <p:sp>
        <p:nvSpPr>
          <p:cNvPr id="35" name="Shape 25"/>
          <p:cNvSpPr/>
          <p:nvPr/>
        </p:nvSpPr>
        <p:spPr>
          <a:xfrm>
            <a:off x="7635240" y="4123944"/>
            <a:ext cx="310896" cy="310896"/>
          </a:xfrm>
          <a:prstGeom prst="ellipse">
            <a:avLst/>
          </a:prstGeom>
          <a:solidFill>
            <a:srgbClr val="F4F1FF"/>
          </a:solidFill>
          <a:ln w="12700">
            <a:solidFill>
              <a:srgbClr val="F4F1FF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36" name="Image 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703637" y="4209751"/>
            <a:ext cx="174102" cy="139281"/>
          </a:xfrm>
          <a:prstGeom prst="rect">
            <a:avLst/>
          </a:prstGeom>
        </p:spPr>
      </p:pic>
      <p:sp>
        <p:nvSpPr>
          <p:cNvPr id="37" name="Text 26"/>
          <p:cNvSpPr/>
          <p:nvPr/>
        </p:nvSpPr>
        <p:spPr>
          <a:xfrm>
            <a:off x="8074152" y="4160520"/>
            <a:ext cx="1170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7344F"/>
                </a:solidFill>
              </a:rPr>
              <a:t>Communication</a:t>
            </a:r>
            <a:endParaRPr lang="en-US" sz="1250" dirty="0"/>
          </a:p>
        </p:txBody>
      </p:sp>
      <p:sp>
        <p:nvSpPr>
          <p:cNvPr id="38" name="Shape 27"/>
          <p:cNvSpPr/>
          <p:nvPr/>
        </p:nvSpPr>
        <p:spPr>
          <a:xfrm>
            <a:off x="9326880" y="4123944"/>
            <a:ext cx="310896" cy="310896"/>
          </a:xfrm>
          <a:prstGeom prst="ellipse">
            <a:avLst/>
          </a:prstGeom>
          <a:solidFill>
            <a:srgbClr val="FFF7E8"/>
          </a:solidFill>
          <a:ln w="12700">
            <a:solidFill>
              <a:srgbClr val="FFF7E8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39" name="Image 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395277" y="4192341"/>
            <a:ext cx="174102" cy="174102"/>
          </a:xfrm>
          <a:prstGeom prst="rect">
            <a:avLst/>
          </a:prstGeom>
        </p:spPr>
      </p:pic>
      <p:sp>
        <p:nvSpPr>
          <p:cNvPr id="40" name="Text 28"/>
          <p:cNvSpPr/>
          <p:nvPr/>
        </p:nvSpPr>
        <p:spPr>
          <a:xfrm>
            <a:off x="9765792" y="4160520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7344F"/>
                </a:solidFill>
              </a:rPr>
              <a:t>Operations</a:t>
            </a:r>
            <a:endParaRPr lang="en-US" sz="1250" dirty="0"/>
          </a:p>
        </p:txBody>
      </p:sp>
      <p:sp>
        <p:nvSpPr>
          <p:cNvPr id="41" name="Shape 29"/>
          <p:cNvSpPr/>
          <p:nvPr/>
        </p:nvSpPr>
        <p:spPr>
          <a:xfrm>
            <a:off x="640080" y="5897880"/>
            <a:ext cx="10881360" cy="411480"/>
          </a:xfrm>
          <a:prstGeom prst="roundRect">
            <a:avLst/>
          </a:prstGeom>
          <a:solidFill>
            <a:srgbClr val="F6F9FC"/>
          </a:solidFill>
          <a:ln w="12700">
            <a:solidFill>
              <a:srgbClr val="F6F9F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2" name="Text 30"/>
          <p:cNvSpPr/>
          <p:nvPr/>
        </p:nvSpPr>
        <p:spPr>
          <a:xfrm>
            <a:off x="822960" y="6007608"/>
            <a:ext cx="105156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3A4A5B"/>
                </a:solidFill>
              </a:rPr>
              <a:t>Built for schools, nurseries, KGs and universities — starting in Lebanon, ready for MENA.</a:t>
            </a:r>
            <a:endParaRPr lang="en-US" sz="1200" dirty="0"/>
          </a:p>
        </p:txBody>
      </p:sp>
      <p:sp>
        <p:nvSpPr>
          <p:cNvPr id="43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67160" y="6455664"/>
            <a:ext cx="274320" cy="14630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 anchor="ctr"/>
          <a:lstStyle>
            <a:lvl1pPr>
              <a:defRPr sz="1200">
                <a:solidFill>
                  <a:srgbClr val="8A96A5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r>
              <a:rPr sz="950" b="0">
                <a:solidFill>
                  <a:srgbClr val="718096"/>
                </a:solidFill>
              </a:rPr>
              <a:t>1</a:t>
            </a: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9184" y="128016"/>
            <a:ext cx="640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734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ABJAD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1188720" y="128016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7180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Why schools need a connected platform</a:t>
            </a:r>
            <a:endParaRPr lang="en-US" sz="1200" dirty="0"/>
          </a:p>
        </p:txBody>
      </p:sp>
      <p:pic>
        <p:nvPicPr>
          <p:cNvPr id="4" name="Image 0" descr="/mnt/data/abjad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5263" y="100584"/>
            <a:ext cx="266673" cy="301752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29184" y="411480"/>
            <a:ext cx="11466576" cy="0"/>
          </a:xfrm>
          <a:prstGeom prst="line">
            <a:avLst/>
          </a:prstGeom>
          <a:noFill/>
          <a:ln w="8890">
            <a:solidFill>
              <a:srgbClr val="E9ED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3"/>
          <p:cNvSpPr/>
          <p:nvPr/>
        </p:nvSpPr>
        <p:spPr>
          <a:xfrm>
            <a:off x="8778240" y="6400800"/>
            <a:ext cx="2423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sz="1050" b="0">
                <a:solidFill>
                  <a:srgbClr val="718096"/>
                </a:solidFill>
              </a:rPr>
              <a:t>School sales presentation | 2/13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411480" y="658368"/>
            <a:ext cx="10972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734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Where schools lose time today</a:t>
            </a:r>
            <a:endParaRPr lang="en-US" sz="2600" dirty="0"/>
          </a:p>
        </p:txBody>
      </p:sp>
      <p:sp>
        <p:nvSpPr>
          <p:cNvPr id="8" name="Text 5"/>
          <p:cNvSpPr/>
          <p:nvPr/>
        </p:nvSpPr>
        <p:spPr>
          <a:xfrm>
            <a:off x="411480" y="1152144"/>
            <a:ext cx="10972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7180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Most operational pain comes from disconnected systems, repeated data entry and limited visibility across departments.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502920" y="1783080"/>
            <a:ext cx="3474720" cy="1572768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10160">
            <a:solidFill>
              <a:srgbClr val="DDE4EC"/>
            </a:solidFill>
            <a:prstDash val="solid"/>
          </a:ln>
          <a:effectLst>
            <a:outerShdw blurRad="15240" dist="508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0" name="Shape 7"/>
          <p:cNvSpPr/>
          <p:nvPr/>
        </p:nvSpPr>
        <p:spPr>
          <a:xfrm>
            <a:off x="704088" y="2002536"/>
            <a:ext cx="384048" cy="384048"/>
          </a:xfrm>
          <a:prstGeom prst="ellipse">
            <a:avLst/>
          </a:prstGeom>
          <a:solidFill>
            <a:srgbClr val="FFF1F2"/>
          </a:solidFill>
          <a:ln w="12700">
            <a:solidFill>
              <a:srgbClr val="FFF1F2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2020" y="2087027"/>
            <a:ext cx="188184" cy="215067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216152" y="1984248"/>
            <a:ext cx="2514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7344F"/>
                </a:solidFill>
              </a:rPr>
              <a:t>Scattered information</a:t>
            </a:r>
            <a:endParaRPr lang="en-US" sz="1500" dirty="0"/>
          </a:p>
        </p:txBody>
      </p:sp>
      <p:sp>
        <p:nvSpPr>
          <p:cNvPr id="13" name="Text 9"/>
          <p:cNvSpPr/>
          <p:nvPr/>
        </p:nvSpPr>
        <p:spPr>
          <a:xfrm>
            <a:off x="704088" y="2450592"/>
            <a:ext cx="303580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3A4A5B"/>
                </a:solidFill>
              </a:rPr>
              <a:t>Student, parent and staff data lives across files, chat groups and separate tools.</a:t>
            </a:r>
            <a:endParaRPr lang="en-US" sz="1250" dirty="0"/>
          </a:p>
        </p:txBody>
      </p:sp>
      <p:sp>
        <p:nvSpPr>
          <p:cNvPr id="14" name="Shape 10"/>
          <p:cNvSpPr/>
          <p:nvPr/>
        </p:nvSpPr>
        <p:spPr>
          <a:xfrm>
            <a:off x="4325112" y="1783080"/>
            <a:ext cx="3474720" cy="1572768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10160">
            <a:solidFill>
              <a:srgbClr val="DDE4EC"/>
            </a:solidFill>
            <a:prstDash val="solid"/>
          </a:ln>
          <a:effectLst>
            <a:outerShdw blurRad="15240" dist="508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5" name="Shape 11"/>
          <p:cNvSpPr/>
          <p:nvPr/>
        </p:nvSpPr>
        <p:spPr>
          <a:xfrm>
            <a:off x="4526280" y="2002536"/>
            <a:ext cx="384048" cy="384048"/>
          </a:xfrm>
          <a:prstGeom prst="ellipse">
            <a:avLst/>
          </a:prstGeom>
          <a:solidFill>
            <a:srgbClr val="EEF4FF"/>
          </a:solidFill>
          <a:ln w="12700">
            <a:solidFill>
              <a:srgbClr val="EEF4FF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37654" y="2087027"/>
            <a:ext cx="161300" cy="215067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5038344" y="1984248"/>
            <a:ext cx="2514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7344F"/>
                </a:solidFill>
              </a:rPr>
              <a:t>Manual administration</a:t>
            </a:r>
            <a:endParaRPr lang="en-US" sz="1500" dirty="0"/>
          </a:p>
        </p:txBody>
      </p:sp>
      <p:sp>
        <p:nvSpPr>
          <p:cNvPr id="18" name="Text 13"/>
          <p:cNvSpPr/>
          <p:nvPr/>
        </p:nvSpPr>
        <p:spPr>
          <a:xfrm>
            <a:off x="4526280" y="2450592"/>
            <a:ext cx="303580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3A4A5B"/>
                </a:solidFill>
              </a:rPr>
              <a:t>Repetitive updates, approvals and follow-ups consume staff time every day.</a:t>
            </a:r>
            <a:endParaRPr lang="en-US" sz="1250" dirty="0"/>
          </a:p>
        </p:txBody>
      </p:sp>
      <p:sp>
        <p:nvSpPr>
          <p:cNvPr id="19" name="Shape 14"/>
          <p:cNvSpPr/>
          <p:nvPr/>
        </p:nvSpPr>
        <p:spPr>
          <a:xfrm>
            <a:off x="8147304" y="1783080"/>
            <a:ext cx="3474720" cy="1572768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10160">
            <a:solidFill>
              <a:srgbClr val="DDE4EC"/>
            </a:solidFill>
            <a:prstDash val="solid"/>
          </a:ln>
          <a:effectLst>
            <a:outerShdw blurRad="15240" dist="508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0" name="Shape 15"/>
          <p:cNvSpPr/>
          <p:nvPr/>
        </p:nvSpPr>
        <p:spPr>
          <a:xfrm>
            <a:off x="8348472" y="2002536"/>
            <a:ext cx="384048" cy="384048"/>
          </a:xfrm>
          <a:prstGeom prst="ellipse">
            <a:avLst/>
          </a:prstGeom>
          <a:solidFill>
            <a:srgbClr val="F4F1FF"/>
          </a:solidFill>
          <a:ln w="12700">
            <a:solidFill>
              <a:srgbClr val="F4F1FF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432963" y="2108533"/>
            <a:ext cx="215067" cy="172054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8860536" y="1984248"/>
            <a:ext cx="2514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7344F"/>
                </a:solidFill>
              </a:rPr>
              <a:t>Academic complexity</a:t>
            </a:r>
            <a:endParaRPr lang="en-US" sz="1500" dirty="0"/>
          </a:p>
        </p:txBody>
      </p:sp>
      <p:sp>
        <p:nvSpPr>
          <p:cNvPr id="23" name="Text 17"/>
          <p:cNvSpPr/>
          <p:nvPr/>
        </p:nvSpPr>
        <p:spPr>
          <a:xfrm>
            <a:off x="8348472" y="2450592"/>
            <a:ext cx="303580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3A4A5B"/>
                </a:solidFill>
              </a:rPr>
              <a:t>Timetables, exams, grades, attendance and report cards require tight coordination.</a:t>
            </a:r>
            <a:endParaRPr lang="en-US" sz="1250" dirty="0"/>
          </a:p>
        </p:txBody>
      </p:sp>
      <p:sp>
        <p:nvSpPr>
          <p:cNvPr id="24" name="Shape 18"/>
          <p:cNvSpPr/>
          <p:nvPr/>
        </p:nvSpPr>
        <p:spPr>
          <a:xfrm>
            <a:off x="502920" y="3657600"/>
            <a:ext cx="3474720" cy="1572768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10160">
            <a:solidFill>
              <a:srgbClr val="DDE4EC"/>
            </a:solidFill>
            <a:prstDash val="solid"/>
          </a:ln>
          <a:effectLst>
            <a:outerShdw blurRad="15240" dist="508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5" name="Shape 19"/>
          <p:cNvSpPr/>
          <p:nvPr/>
        </p:nvSpPr>
        <p:spPr>
          <a:xfrm>
            <a:off x="704088" y="3877056"/>
            <a:ext cx="384048" cy="384048"/>
          </a:xfrm>
          <a:prstGeom prst="ellipse">
            <a:avLst/>
          </a:prstGeom>
          <a:solidFill>
            <a:srgbClr val="EAF8F1"/>
          </a:solidFill>
          <a:ln w="12700">
            <a:solidFill>
              <a:srgbClr val="EAF8F1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26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88579" y="3973495"/>
            <a:ext cx="215067" cy="191171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1216152" y="3858768"/>
            <a:ext cx="2514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7344F"/>
                </a:solidFill>
              </a:rPr>
              <a:t>Finance visibility gaps</a:t>
            </a:r>
            <a:endParaRPr lang="en-US" sz="1500" dirty="0"/>
          </a:p>
        </p:txBody>
      </p:sp>
      <p:sp>
        <p:nvSpPr>
          <p:cNvPr id="28" name="Text 21"/>
          <p:cNvSpPr/>
          <p:nvPr/>
        </p:nvSpPr>
        <p:spPr>
          <a:xfrm>
            <a:off x="704088" y="4325112"/>
            <a:ext cx="303580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3A4A5B"/>
                </a:solidFill>
              </a:rPr>
              <a:t>Fees, payments, discounts, penalties and payroll are hard to reconcile consistently.</a:t>
            </a:r>
            <a:endParaRPr lang="en-US" sz="1250" dirty="0"/>
          </a:p>
        </p:txBody>
      </p:sp>
      <p:sp>
        <p:nvSpPr>
          <p:cNvPr id="29" name="Shape 22"/>
          <p:cNvSpPr/>
          <p:nvPr/>
        </p:nvSpPr>
        <p:spPr>
          <a:xfrm>
            <a:off x="4325112" y="3657600"/>
            <a:ext cx="3474720" cy="1572768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10160">
            <a:solidFill>
              <a:srgbClr val="DDE4EC"/>
            </a:solidFill>
            <a:prstDash val="solid"/>
          </a:ln>
          <a:effectLst>
            <a:outerShdw blurRad="15240" dist="508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0" name="Shape 23"/>
          <p:cNvSpPr/>
          <p:nvPr/>
        </p:nvSpPr>
        <p:spPr>
          <a:xfrm>
            <a:off x="4526280" y="3877056"/>
            <a:ext cx="384048" cy="384048"/>
          </a:xfrm>
          <a:prstGeom prst="ellipse">
            <a:avLst/>
          </a:prstGeom>
          <a:solidFill>
            <a:srgbClr val="ECFAF8"/>
          </a:solidFill>
          <a:ln w="12700">
            <a:solidFill>
              <a:srgbClr val="ECFAF8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31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610771" y="3961547"/>
            <a:ext cx="215067" cy="215067"/>
          </a:xfrm>
          <a:prstGeom prst="rect">
            <a:avLst/>
          </a:prstGeom>
        </p:spPr>
      </p:pic>
      <p:sp>
        <p:nvSpPr>
          <p:cNvPr id="32" name="Text 24"/>
          <p:cNvSpPr/>
          <p:nvPr/>
        </p:nvSpPr>
        <p:spPr>
          <a:xfrm>
            <a:off x="5038344" y="3858768"/>
            <a:ext cx="2514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7344F"/>
                </a:solidFill>
              </a:rPr>
              <a:t>Parent communication gaps</a:t>
            </a:r>
            <a:endParaRPr lang="en-US" sz="1500" dirty="0"/>
          </a:p>
        </p:txBody>
      </p:sp>
      <p:sp>
        <p:nvSpPr>
          <p:cNvPr id="33" name="Text 25"/>
          <p:cNvSpPr/>
          <p:nvPr/>
        </p:nvSpPr>
        <p:spPr>
          <a:xfrm>
            <a:off x="4526280" y="4325112"/>
            <a:ext cx="303580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3A4A5B"/>
                </a:solidFill>
              </a:rPr>
              <a:t>Families expect timely information without adding workload to school teams.</a:t>
            </a:r>
            <a:endParaRPr lang="en-US" sz="1250" dirty="0"/>
          </a:p>
        </p:txBody>
      </p:sp>
      <p:sp>
        <p:nvSpPr>
          <p:cNvPr id="34" name="Shape 26"/>
          <p:cNvSpPr/>
          <p:nvPr/>
        </p:nvSpPr>
        <p:spPr>
          <a:xfrm>
            <a:off x="8147304" y="3657600"/>
            <a:ext cx="3474720" cy="1572768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10160">
            <a:solidFill>
              <a:srgbClr val="DDE4EC"/>
            </a:solidFill>
            <a:prstDash val="solid"/>
          </a:ln>
          <a:effectLst>
            <a:outerShdw blurRad="15240" dist="508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5" name="Shape 27"/>
          <p:cNvSpPr/>
          <p:nvPr/>
        </p:nvSpPr>
        <p:spPr>
          <a:xfrm>
            <a:off x="8348472" y="3877056"/>
            <a:ext cx="384048" cy="384048"/>
          </a:xfrm>
          <a:prstGeom prst="ellipse">
            <a:avLst/>
          </a:prstGeom>
          <a:solidFill>
            <a:srgbClr val="FFF7E8"/>
          </a:solidFill>
          <a:ln w="12700">
            <a:solidFill>
              <a:srgbClr val="FFF7E8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36" name="Image 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432963" y="3961547"/>
            <a:ext cx="215067" cy="215067"/>
          </a:xfrm>
          <a:prstGeom prst="rect">
            <a:avLst/>
          </a:prstGeom>
        </p:spPr>
      </p:pic>
      <p:sp>
        <p:nvSpPr>
          <p:cNvPr id="37" name="Text 28"/>
          <p:cNvSpPr/>
          <p:nvPr/>
        </p:nvSpPr>
        <p:spPr>
          <a:xfrm>
            <a:off x="8860536" y="3858768"/>
            <a:ext cx="2514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7344F"/>
                </a:solidFill>
              </a:rPr>
              <a:t>Transport visibility</a:t>
            </a:r>
            <a:endParaRPr lang="en-US" sz="1500" dirty="0"/>
          </a:p>
        </p:txBody>
      </p:sp>
      <p:sp>
        <p:nvSpPr>
          <p:cNvPr id="38" name="Text 29"/>
          <p:cNvSpPr/>
          <p:nvPr/>
        </p:nvSpPr>
        <p:spPr>
          <a:xfrm>
            <a:off x="8348472" y="4325112"/>
            <a:ext cx="303580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3A4A5B"/>
                </a:solidFill>
              </a:rPr>
              <a:t>Routes, buses, student transport and live tracking need one reliable source of truth.</a:t>
            </a:r>
            <a:endParaRPr lang="en-US" sz="1250" dirty="0"/>
          </a:p>
        </p:txBody>
      </p:sp>
      <p:sp>
        <p:nvSpPr>
          <p:cNvPr id="39" name="Shape 30"/>
          <p:cNvSpPr/>
          <p:nvPr/>
        </p:nvSpPr>
        <p:spPr>
          <a:xfrm>
            <a:off x="640080" y="5897880"/>
            <a:ext cx="10881360" cy="411480"/>
          </a:xfrm>
          <a:prstGeom prst="roundRect">
            <a:avLst/>
          </a:prstGeom>
          <a:solidFill>
            <a:srgbClr val="FFF6F6"/>
          </a:solidFill>
          <a:ln w="12700">
            <a:solidFill>
              <a:srgbClr val="FFF6F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0" name="Text 31"/>
          <p:cNvSpPr/>
          <p:nvPr/>
        </p:nvSpPr>
        <p:spPr>
          <a:xfrm>
            <a:off x="822960" y="6007608"/>
            <a:ext cx="105156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7344F"/>
                </a:solidFill>
              </a:rPr>
              <a:t>Abjad replaces fragmented workflows with one connected school operating platform.</a:t>
            </a:r>
            <a:endParaRPr lang="en-US" sz="1200" dirty="0"/>
          </a:p>
        </p:txBody>
      </p:sp>
      <p:sp>
        <p:nvSpPr>
          <p:cNvPr id="41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67160" y="6455664"/>
            <a:ext cx="274320" cy="14630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 anchor="ctr"/>
          <a:lstStyle>
            <a:lvl1pPr>
              <a:defRPr sz="1200">
                <a:solidFill>
                  <a:srgbClr val="8A96A5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r>
              <a:rPr sz="950" b="0">
                <a:solidFill>
                  <a:srgbClr val="718096"/>
                </a:solidFill>
              </a:rPr>
              <a:t>2</a:t>
            </a:r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9184" y="128016"/>
            <a:ext cx="640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734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ABJAD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1188720" y="128016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7180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Platform overview</a:t>
            </a:r>
            <a:endParaRPr lang="en-US" sz="1200" dirty="0"/>
          </a:p>
        </p:txBody>
      </p:sp>
      <p:pic>
        <p:nvPicPr>
          <p:cNvPr id="4" name="Image 0" descr="/mnt/data/abjad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5263" y="100584"/>
            <a:ext cx="266673" cy="301752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29184" y="411480"/>
            <a:ext cx="11466576" cy="0"/>
          </a:xfrm>
          <a:prstGeom prst="line">
            <a:avLst/>
          </a:prstGeom>
          <a:noFill/>
          <a:ln w="8890">
            <a:solidFill>
              <a:srgbClr val="E9ED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3"/>
          <p:cNvSpPr/>
          <p:nvPr/>
        </p:nvSpPr>
        <p:spPr>
          <a:xfrm>
            <a:off x="8778240" y="6400800"/>
            <a:ext cx="2423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sz="1050" b="0">
                <a:solidFill>
                  <a:srgbClr val="718096"/>
                </a:solidFill>
              </a:rPr>
              <a:t>School sales presentation | 3/13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411480" y="658368"/>
            <a:ext cx="10972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734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is Abjad?</a:t>
            </a:r>
            <a:endParaRPr lang="en-US" sz="2600" dirty="0"/>
          </a:p>
        </p:txBody>
      </p:sp>
      <p:sp>
        <p:nvSpPr>
          <p:cNvPr id="8" name="Text 5"/>
          <p:cNvSpPr/>
          <p:nvPr/>
        </p:nvSpPr>
        <p:spPr>
          <a:xfrm>
            <a:off x="411480" y="1152144"/>
            <a:ext cx="10972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7180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centralized school management platform that connects every major operational area around a shared data foundation.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548640" y="1783080"/>
            <a:ext cx="3703320" cy="3794760"/>
          </a:xfrm>
          <a:prstGeom prst="roundRect">
            <a:avLst>
              <a:gd name="adj" fmla="val 1975"/>
            </a:avLst>
          </a:prstGeom>
          <a:solidFill>
            <a:srgbClr val="FBFCFE"/>
          </a:solidFill>
          <a:ln w="10160">
            <a:solidFill>
              <a:srgbClr val="DDE4EC"/>
            </a:solidFill>
            <a:prstDash val="solid"/>
          </a:ln>
          <a:effectLst>
            <a:outerShdw blurRad="15240" dist="508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0" name="Text 7"/>
          <p:cNvSpPr/>
          <p:nvPr/>
        </p:nvSpPr>
        <p:spPr>
          <a:xfrm>
            <a:off x="868680" y="2084832"/>
            <a:ext cx="3063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7344F"/>
                </a:solidFill>
              </a:rPr>
              <a:t>A single source of truth</a:t>
            </a:r>
            <a:endParaRPr lang="en-US" sz="1900" dirty="0"/>
          </a:p>
        </p:txBody>
      </p:sp>
      <p:sp>
        <p:nvSpPr>
          <p:cNvPr id="11" name="Text 8"/>
          <p:cNvSpPr/>
          <p:nvPr/>
        </p:nvSpPr>
        <p:spPr>
          <a:xfrm>
            <a:off x="868680" y="2542032"/>
            <a:ext cx="301752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3A4A5B"/>
                </a:solidFill>
              </a:rPr>
              <a:t>Instead of departments working in isolation, Abjad connects people, academic records, finance, communication and operations around the same student and school data.</a:t>
            </a:r>
            <a:endParaRPr lang="en-US" sz="1350" dirty="0"/>
          </a:p>
        </p:txBody>
      </p:sp>
      <p:sp>
        <p:nvSpPr>
          <p:cNvPr id="12" name="Shape 9"/>
          <p:cNvSpPr/>
          <p:nvPr/>
        </p:nvSpPr>
        <p:spPr>
          <a:xfrm>
            <a:off x="868680" y="3886200"/>
            <a:ext cx="1417320" cy="1024128"/>
          </a:xfrm>
          <a:prstGeom prst="roundRect">
            <a:avLst>
              <a:gd name="adj" fmla="val 7143"/>
            </a:avLst>
          </a:prstGeom>
          <a:solidFill>
            <a:srgbClr val="FFF1F2"/>
          </a:solidFill>
          <a:ln w="10160">
            <a:solidFill>
              <a:srgbClr val="FFF1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0"/>
          <p:cNvSpPr/>
          <p:nvPr/>
        </p:nvSpPr>
        <p:spPr>
          <a:xfrm>
            <a:off x="1014984" y="4023360"/>
            <a:ext cx="112471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04450"/>
                </a:solidFill>
              </a:rPr>
              <a:t>1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1014984" y="4398264"/>
            <a:ext cx="112471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718096"/>
                </a:solidFill>
              </a:rPr>
              <a:t>connected platform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2450592" y="3886200"/>
            <a:ext cx="1417320" cy="1024128"/>
          </a:xfrm>
          <a:prstGeom prst="roundRect">
            <a:avLst>
              <a:gd name="adj" fmla="val 7143"/>
            </a:avLst>
          </a:prstGeom>
          <a:solidFill>
            <a:srgbClr val="ECFAF8"/>
          </a:solidFill>
          <a:ln w="10160">
            <a:solidFill>
              <a:srgbClr val="ECFAF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3"/>
          <p:cNvSpPr/>
          <p:nvPr/>
        </p:nvSpPr>
        <p:spPr>
          <a:xfrm>
            <a:off x="2596896" y="4023360"/>
            <a:ext cx="112471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29C9C"/>
                </a:solidFill>
              </a:rPr>
              <a:t>EN / AR</a:t>
            </a:r>
            <a:endParaRPr lang="en-US" sz="2200" dirty="0"/>
          </a:p>
        </p:txBody>
      </p:sp>
      <p:sp>
        <p:nvSpPr>
          <p:cNvPr id="17" name="Text 14"/>
          <p:cNvSpPr/>
          <p:nvPr/>
        </p:nvSpPr>
        <p:spPr>
          <a:xfrm>
            <a:off x="2596896" y="4398264"/>
            <a:ext cx="112471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718096"/>
                </a:solidFill>
              </a:rPr>
              <a:t>bilingual-ready</a:t>
            </a:r>
            <a:endParaRPr lang="en-US" sz="1200" dirty="0"/>
          </a:p>
        </p:txBody>
      </p:sp>
      <p:sp>
        <p:nvSpPr>
          <p:cNvPr id="18" name="Shape 15"/>
          <p:cNvSpPr/>
          <p:nvPr/>
        </p:nvSpPr>
        <p:spPr>
          <a:xfrm>
            <a:off x="4640580" y="1793240"/>
            <a:ext cx="6995160" cy="3794760"/>
          </a:xfrm>
          <a:prstGeom prst="roundRect">
            <a:avLst>
              <a:gd name="adj" fmla="val 1928"/>
            </a:avLst>
          </a:prstGeom>
          <a:solidFill>
            <a:srgbClr val="FFFFFF"/>
          </a:solidFill>
          <a:ln w="10160">
            <a:solidFill>
              <a:srgbClr val="DDE4EC"/>
            </a:solidFill>
            <a:prstDash val="solid"/>
          </a:ln>
          <a:effectLst>
            <a:outerShdw blurRad="15240" dist="508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dirty="0"/>
          </a:p>
        </p:txBody>
      </p:sp>
      <p:sp>
        <p:nvSpPr>
          <p:cNvPr id="19" name="Shape 16"/>
          <p:cNvSpPr/>
          <p:nvPr/>
        </p:nvSpPr>
        <p:spPr>
          <a:xfrm>
            <a:off x="6995160" y="2862072"/>
            <a:ext cx="2286000" cy="1188720"/>
          </a:xfrm>
          <a:prstGeom prst="ellipse">
            <a:avLst/>
          </a:prstGeom>
          <a:solidFill>
            <a:srgbClr val="17344F"/>
          </a:solidFill>
          <a:ln w="12700">
            <a:solidFill>
              <a:srgbClr val="17344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Text 17"/>
          <p:cNvSpPr/>
          <p:nvPr/>
        </p:nvSpPr>
        <p:spPr>
          <a:xfrm>
            <a:off x="7406640" y="3136392"/>
            <a:ext cx="1463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</a:rPr>
              <a:t>ABJAD</a:t>
            </a:r>
            <a:endParaRPr lang="en-US" sz="1700" dirty="0"/>
          </a:p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</a:rPr>
              <a:t>Core Platform</a:t>
            </a:r>
            <a:endParaRPr lang="en-US" sz="1700" dirty="0"/>
          </a:p>
        </p:txBody>
      </p:sp>
      <p:sp>
        <p:nvSpPr>
          <p:cNvPr id="21" name="Shape 18"/>
          <p:cNvSpPr/>
          <p:nvPr/>
        </p:nvSpPr>
        <p:spPr>
          <a:xfrm>
            <a:off x="5074920" y="2057400"/>
            <a:ext cx="1600200" cy="841248"/>
          </a:xfrm>
          <a:prstGeom prst="roundRect">
            <a:avLst>
              <a:gd name="adj" fmla="val 8696"/>
            </a:avLst>
          </a:prstGeom>
          <a:solidFill>
            <a:srgbClr val="FFF1F2"/>
          </a:solidFill>
          <a:ln w="10160">
            <a:solidFill>
              <a:srgbClr val="FFF1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Shape 19"/>
          <p:cNvSpPr/>
          <p:nvPr/>
        </p:nvSpPr>
        <p:spPr>
          <a:xfrm>
            <a:off x="5239512" y="2304288"/>
            <a:ext cx="310896" cy="31089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23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07909" y="2390095"/>
            <a:ext cx="174102" cy="139281"/>
          </a:xfrm>
          <a:prstGeom prst="rect">
            <a:avLst/>
          </a:prstGeom>
        </p:spPr>
      </p:pic>
      <p:sp>
        <p:nvSpPr>
          <p:cNvPr id="24" name="Text 20"/>
          <p:cNvSpPr/>
          <p:nvPr/>
        </p:nvSpPr>
        <p:spPr>
          <a:xfrm>
            <a:off x="5623560" y="2304288"/>
            <a:ext cx="8961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7344F"/>
                </a:solidFill>
              </a:rPr>
              <a:t>School Admin</a:t>
            </a:r>
            <a:endParaRPr lang="en-US" sz="1200" dirty="0"/>
          </a:p>
        </p:txBody>
      </p:sp>
      <p:sp>
        <p:nvSpPr>
          <p:cNvPr id="25" name="Shape 21"/>
          <p:cNvSpPr/>
          <p:nvPr/>
        </p:nvSpPr>
        <p:spPr>
          <a:xfrm>
            <a:off x="9555480" y="2057400"/>
            <a:ext cx="1600200" cy="841248"/>
          </a:xfrm>
          <a:prstGeom prst="roundRect">
            <a:avLst>
              <a:gd name="adj" fmla="val 8696"/>
            </a:avLst>
          </a:prstGeom>
          <a:solidFill>
            <a:srgbClr val="EEF4FF"/>
          </a:solidFill>
          <a:ln w="10160">
            <a:solidFill>
              <a:srgbClr val="EEF4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Shape 22"/>
          <p:cNvSpPr/>
          <p:nvPr/>
        </p:nvSpPr>
        <p:spPr>
          <a:xfrm>
            <a:off x="9720072" y="2304288"/>
            <a:ext cx="310896" cy="31089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27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88469" y="2382357"/>
            <a:ext cx="174102" cy="154757"/>
          </a:xfrm>
          <a:prstGeom prst="rect">
            <a:avLst/>
          </a:prstGeom>
        </p:spPr>
      </p:pic>
      <p:sp>
        <p:nvSpPr>
          <p:cNvPr id="28" name="Text 23"/>
          <p:cNvSpPr/>
          <p:nvPr/>
        </p:nvSpPr>
        <p:spPr>
          <a:xfrm>
            <a:off x="10104120" y="2304288"/>
            <a:ext cx="8961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7344F"/>
                </a:solidFill>
              </a:rPr>
              <a:t>Academics</a:t>
            </a:r>
            <a:endParaRPr lang="en-US" sz="1200" dirty="0"/>
          </a:p>
        </p:txBody>
      </p:sp>
      <p:sp>
        <p:nvSpPr>
          <p:cNvPr id="29" name="Shape 24"/>
          <p:cNvSpPr/>
          <p:nvPr/>
        </p:nvSpPr>
        <p:spPr>
          <a:xfrm>
            <a:off x="9555480" y="4142231"/>
            <a:ext cx="1600200" cy="841248"/>
          </a:xfrm>
          <a:prstGeom prst="roundRect">
            <a:avLst>
              <a:gd name="adj" fmla="val 8696"/>
            </a:avLst>
          </a:prstGeom>
          <a:solidFill>
            <a:srgbClr val="EAF8F1"/>
          </a:solidFill>
          <a:ln w="10160">
            <a:solidFill>
              <a:srgbClr val="EAF8F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Shape 25"/>
          <p:cNvSpPr/>
          <p:nvPr/>
        </p:nvSpPr>
        <p:spPr>
          <a:xfrm>
            <a:off x="9720072" y="4407408"/>
            <a:ext cx="310896" cy="31089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31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788469" y="4475805"/>
            <a:ext cx="174102" cy="174102"/>
          </a:xfrm>
          <a:prstGeom prst="rect">
            <a:avLst/>
          </a:prstGeom>
        </p:spPr>
      </p:pic>
      <p:sp>
        <p:nvSpPr>
          <p:cNvPr id="32" name="Text 26"/>
          <p:cNvSpPr/>
          <p:nvPr/>
        </p:nvSpPr>
        <p:spPr>
          <a:xfrm>
            <a:off x="10104120" y="4407408"/>
            <a:ext cx="8961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7344F"/>
                </a:solidFill>
              </a:rPr>
              <a:t>Finance</a:t>
            </a:r>
            <a:endParaRPr lang="en-US" sz="1200" dirty="0"/>
          </a:p>
        </p:txBody>
      </p:sp>
      <p:sp>
        <p:nvSpPr>
          <p:cNvPr id="33" name="Shape 27"/>
          <p:cNvSpPr/>
          <p:nvPr/>
        </p:nvSpPr>
        <p:spPr>
          <a:xfrm>
            <a:off x="5074920" y="4160520"/>
            <a:ext cx="1600200" cy="841248"/>
          </a:xfrm>
          <a:prstGeom prst="roundRect">
            <a:avLst>
              <a:gd name="adj" fmla="val 8696"/>
            </a:avLst>
          </a:prstGeom>
          <a:solidFill>
            <a:srgbClr val="ECFAF8"/>
          </a:solidFill>
          <a:ln w="10160">
            <a:solidFill>
              <a:srgbClr val="ECFAF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4" name="Shape 28"/>
          <p:cNvSpPr/>
          <p:nvPr/>
        </p:nvSpPr>
        <p:spPr>
          <a:xfrm>
            <a:off x="5239512" y="4407408"/>
            <a:ext cx="310896" cy="31089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35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307909" y="4493215"/>
            <a:ext cx="174102" cy="139281"/>
          </a:xfrm>
          <a:prstGeom prst="rect">
            <a:avLst/>
          </a:prstGeom>
        </p:spPr>
      </p:pic>
      <p:sp>
        <p:nvSpPr>
          <p:cNvPr id="36" name="Text 29"/>
          <p:cNvSpPr/>
          <p:nvPr/>
        </p:nvSpPr>
        <p:spPr>
          <a:xfrm>
            <a:off x="5623560" y="4407408"/>
            <a:ext cx="8961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7344F"/>
                </a:solidFill>
              </a:rPr>
              <a:t>Families</a:t>
            </a:r>
            <a:endParaRPr lang="en-US" sz="1200" dirty="0"/>
          </a:p>
        </p:txBody>
      </p:sp>
      <p:sp>
        <p:nvSpPr>
          <p:cNvPr id="37" name="Shape 30"/>
          <p:cNvSpPr/>
          <p:nvPr/>
        </p:nvSpPr>
        <p:spPr>
          <a:xfrm>
            <a:off x="6675120" y="2468880"/>
            <a:ext cx="590204" cy="539496"/>
          </a:xfrm>
          <a:prstGeom prst="line">
            <a:avLst/>
          </a:prstGeom>
          <a:noFill/>
          <a:ln w="15240">
            <a:solidFill>
              <a:srgbClr val="AEB9C5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38" name="Shape 31"/>
          <p:cNvSpPr/>
          <p:nvPr/>
        </p:nvSpPr>
        <p:spPr>
          <a:xfrm flipH="1">
            <a:off x="9022080" y="2468880"/>
            <a:ext cx="533400" cy="539496"/>
          </a:xfrm>
          <a:prstGeom prst="line">
            <a:avLst/>
          </a:prstGeom>
          <a:noFill/>
          <a:ln w="15240">
            <a:solidFill>
              <a:srgbClr val="AEB9C5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39" name="Shape 32"/>
          <p:cNvSpPr/>
          <p:nvPr/>
        </p:nvSpPr>
        <p:spPr>
          <a:xfrm>
            <a:off x="9555480" y="4572000"/>
            <a:ext cx="0" cy="0"/>
          </a:xfrm>
          <a:prstGeom prst="line">
            <a:avLst/>
          </a:prstGeom>
          <a:noFill/>
          <a:ln w="15240">
            <a:solidFill>
              <a:srgbClr val="AEB9C5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40" name="Shape 33"/>
          <p:cNvSpPr/>
          <p:nvPr/>
        </p:nvSpPr>
        <p:spPr>
          <a:xfrm flipV="1">
            <a:off x="6675120" y="4005072"/>
            <a:ext cx="731520" cy="566928"/>
          </a:xfrm>
          <a:prstGeom prst="line">
            <a:avLst/>
          </a:prstGeom>
          <a:noFill/>
          <a:ln w="15240">
            <a:solidFill>
              <a:srgbClr val="AEB9C5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dirty="0"/>
          </a:p>
        </p:txBody>
      </p:sp>
      <p:sp>
        <p:nvSpPr>
          <p:cNvPr id="41" name="Shape 34"/>
          <p:cNvSpPr/>
          <p:nvPr/>
        </p:nvSpPr>
        <p:spPr>
          <a:xfrm>
            <a:off x="640080" y="5897880"/>
            <a:ext cx="10881360" cy="411480"/>
          </a:xfrm>
          <a:prstGeom prst="roundRect">
            <a:avLst/>
          </a:prstGeom>
          <a:solidFill>
            <a:srgbClr val="FFF6F6"/>
          </a:solidFill>
          <a:ln w="12700">
            <a:solidFill>
              <a:srgbClr val="FFF6F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2" name="Text 35"/>
          <p:cNvSpPr/>
          <p:nvPr/>
        </p:nvSpPr>
        <p:spPr>
          <a:xfrm>
            <a:off x="822960" y="6007608"/>
            <a:ext cx="105156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7344F"/>
                </a:solidFill>
              </a:rPr>
              <a:t>Abjad is designed to support school leadership, administrators, teachers, parents, students, finance, transport and IT teams together.</a:t>
            </a:r>
            <a:endParaRPr lang="en-US" sz="1200" dirty="0"/>
          </a:p>
        </p:txBody>
      </p:sp>
      <p:sp>
        <p:nvSpPr>
          <p:cNvPr id="43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67160" y="6455664"/>
            <a:ext cx="274320" cy="14630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 anchor="ctr"/>
          <a:lstStyle>
            <a:lvl1pPr>
              <a:defRPr sz="1200">
                <a:solidFill>
                  <a:srgbClr val="8A96A5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r>
              <a:rPr sz="950" b="0">
                <a:solidFill>
                  <a:srgbClr val="718096"/>
                </a:solidFill>
              </a:rPr>
              <a:t>3</a:t>
            </a:r>
            <a:endParaRPr lang="en-US"/>
          </a:p>
        </p:txBody>
      </p:sp>
      <p:sp>
        <p:nvSpPr>
          <p:cNvPr id="45" name="Shape 33">
            <a:extLst>
              <a:ext uri="{FF2B5EF4-FFF2-40B4-BE49-F238E27FC236}">
                <a16:creationId xmlns:a16="http://schemas.microsoft.com/office/drawing/2014/main" id="{DB48B961-06AE-EA98-7178-C32AD7DE6703}"/>
              </a:ext>
            </a:extLst>
          </p:cNvPr>
          <p:cNvSpPr/>
          <p:nvPr/>
        </p:nvSpPr>
        <p:spPr>
          <a:xfrm flipH="1" flipV="1">
            <a:off x="8869680" y="4005072"/>
            <a:ext cx="685800" cy="566928"/>
          </a:xfrm>
          <a:prstGeom prst="line">
            <a:avLst/>
          </a:prstGeom>
          <a:noFill/>
          <a:ln w="15240">
            <a:solidFill>
              <a:srgbClr val="AEB9C5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9184" y="128016"/>
            <a:ext cx="640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734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ABJAD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1188720" y="128016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7180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Users &amp; roles</a:t>
            </a:r>
            <a:endParaRPr lang="en-US" sz="1200" dirty="0"/>
          </a:p>
        </p:txBody>
      </p:sp>
      <p:pic>
        <p:nvPicPr>
          <p:cNvPr id="4" name="Image 0" descr="/mnt/data/abjad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5263" y="100584"/>
            <a:ext cx="266673" cy="301752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29184" y="411480"/>
            <a:ext cx="11466576" cy="0"/>
          </a:xfrm>
          <a:prstGeom prst="line">
            <a:avLst/>
          </a:prstGeom>
          <a:noFill/>
          <a:ln w="8890">
            <a:solidFill>
              <a:srgbClr val="E9ED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3"/>
          <p:cNvSpPr/>
          <p:nvPr/>
        </p:nvSpPr>
        <p:spPr>
          <a:xfrm>
            <a:off x="8778240" y="6400800"/>
            <a:ext cx="2423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sz="1050" b="0">
                <a:solidFill>
                  <a:srgbClr val="718096"/>
                </a:solidFill>
              </a:rPr>
              <a:t>School sales presentation | 4/13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411480" y="658368"/>
            <a:ext cx="10972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734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One platform, different experiences</a:t>
            </a:r>
            <a:endParaRPr lang="en-US" sz="2600" dirty="0"/>
          </a:p>
        </p:txBody>
      </p:sp>
      <p:sp>
        <p:nvSpPr>
          <p:cNvPr id="8" name="Text 5"/>
          <p:cNvSpPr/>
          <p:nvPr/>
        </p:nvSpPr>
        <p:spPr>
          <a:xfrm>
            <a:off x="411480" y="1152144"/>
            <a:ext cx="10972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7180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Each profile sees the workflows, dashboards and permissions relevant to their role.</a:t>
            </a:r>
            <a:endParaRPr lang="en-US" sz="1350" dirty="0"/>
          </a:p>
        </p:txBody>
      </p:sp>
      <p:sp>
        <p:nvSpPr>
          <p:cNvPr id="49" name="Shape 38"/>
          <p:cNvSpPr/>
          <p:nvPr/>
        </p:nvSpPr>
        <p:spPr>
          <a:xfrm>
            <a:off x="640080" y="5897880"/>
            <a:ext cx="10881360" cy="411480"/>
          </a:xfrm>
          <a:prstGeom prst="roundRect">
            <a:avLst/>
          </a:prstGeom>
          <a:solidFill>
            <a:srgbClr val="FFF6F6"/>
          </a:solidFill>
          <a:ln w="12700">
            <a:solidFill>
              <a:srgbClr val="FFF6F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0" name="Text 39"/>
          <p:cNvSpPr/>
          <p:nvPr/>
        </p:nvSpPr>
        <p:spPr>
          <a:xfrm>
            <a:off x="822960" y="6007608"/>
            <a:ext cx="105156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7344F"/>
                </a:solidFill>
              </a:rPr>
              <a:t>Role-based access keeps the experience simple for users while protecting sensitive school data.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67160" y="6455664"/>
            <a:ext cx="274320" cy="14630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 anchor="ctr"/>
          <a:lstStyle>
            <a:lvl1pPr>
              <a:defRPr sz="1200">
                <a:solidFill>
                  <a:srgbClr val="8A96A5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r>
              <a:rPr sz="950" b="0">
                <a:solidFill>
                  <a:srgbClr val="718096"/>
                </a:solidFill>
              </a:rPr>
              <a:t>4</a:t>
            </a:r>
            <a:endParaRPr lang="en-US"/>
          </a:p>
        </p:txBody>
      </p:sp>
      <p:sp>
        <p:nvSpPr>
          <p:cNvPr id="51" name="Rounded Rectangle 50"/>
          <p:cNvSpPr/>
          <p:nvPr/>
        </p:nvSpPr>
        <p:spPr>
          <a:xfrm>
            <a:off x="475488" y="1810512"/>
            <a:ext cx="3401568" cy="114300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D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Oval 51"/>
          <p:cNvSpPr/>
          <p:nvPr/>
        </p:nvSpPr>
        <p:spPr>
          <a:xfrm>
            <a:off x="640080" y="1965960"/>
            <a:ext cx="384048" cy="384048"/>
          </a:xfrm>
          <a:prstGeom prst="ellipse">
            <a:avLst/>
          </a:prstGeom>
          <a:solidFill>
            <a:srgbClr val="FFF1F2"/>
          </a:solidFill>
          <a:ln w="6350">
            <a:solidFill>
              <a:srgbClr val="FFF1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TextBox 53"/>
          <p:cNvSpPr txBox="1"/>
          <p:nvPr/>
        </p:nvSpPr>
        <p:spPr>
          <a:xfrm>
            <a:off x="1133856" y="2000695"/>
            <a:ext cx="2542032" cy="22313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en-US" sz="1450" b="1" dirty="0">
                <a:solidFill>
                  <a:srgbClr val="17344F"/>
                </a:solidFill>
                <a:latin typeface="Aptos"/>
              </a:rPr>
              <a:t>Management</a:t>
            </a:r>
            <a:endParaRPr sz="1450" b="1" dirty="0">
              <a:solidFill>
                <a:srgbClr val="17344F"/>
              </a:solidFill>
              <a:latin typeface="Aptos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40080" y="2368296"/>
            <a:ext cx="3035808" cy="43891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0">
                <a:solidFill>
                  <a:srgbClr val="3A4A5B"/>
                </a:solidFill>
                <a:latin typeface="Aptos"/>
              </a:rPr>
              <a:t>Dashboards, oversight, approvals, performance visibility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4050791" y="1810512"/>
            <a:ext cx="3401568" cy="114300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D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Oval 56"/>
          <p:cNvSpPr/>
          <p:nvPr/>
        </p:nvSpPr>
        <p:spPr>
          <a:xfrm>
            <a:off x="4215383" y="1965960"/>
            <a:ext cx="384048" cy="384048"/>
          </a:xfrm>
          <a:prstGeom prst="ellipse">
            <a:avLst/>
          </a:prstGeom>
          <a:solidFill>
            <a:srgbClr val="EEF4FF"/>
          </a:solidFill>
          <a:ln w="6350">
            <a:solidFill>
              <a:srgbClr val="EEF4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9" name="TextBox 58"/>
          <p:cNvSpPr txBox="1"/>
          <p:nvPr/>
        </p:nvSpPr>
        <p:spPr>
          <a:xfrm>
            <a:off x="4709159" y="1975104"/>
            <a:ext cx="2542032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50" b="1">
                <a:solidFill>
                  <a:srgbClr val="17344F"/>
                </a:solidFill>
                <a:latin typeface="Aptos"/>
              </a:rPr>
              <a:t>School Admin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4215383" y="2368296"/>
            <a:ext cx="3035808" cy="43891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0">
                <a:solidFill>
                  <a:srgbClr val="3A4A5B"/>
                </a:solidFill>
                <a:latin typeface="Aptos"/>
              </a:rPr>
              <a:t>Setup, students, users, classes, permissions, daily operations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7626096" y="1810512"/>
            <a:ext cx="3401568" cy="114300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D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2" name="Oval 61"/>
          <p:cNvSpPr/>
          <p:nvPr/>
        </p:nvSpPr>
        <p:spPr>
          <a:xfrm>
            <a:off x="7790688" y="1965960"/>
            <a:ext cx="384048" cy="384048"/>
          </a:xfrm>
          <a:prstGeom prst="ellipse">
            <a:avLst/>
          </a:prstGeom>
          <a:solidFill>
            <a:srgbClr val="F4F1FF"/>
          </a:solidFill>
          <a:ln w="6350">
            <a:solidFill>
              <a:srgbClr val="F4F1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4" name="TextBox 63"/>
          <p:cNvSpPr txBox="1"/>
          <p:nvPr/>
        </p:nvSpPr>
        <p:spPr>
          <a:xfrm>
            <a:off x="8284464" y="1975104"/>
            <a:ext cx="2542032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50" b="1">
                <a:solidFill>
                  <a:srgbClr val="17344F"/>
                </a:solidFill>
                <a:latin typeface="Aptos"/>
              </a:rPr>
              <a:t>Teachers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7790688" y="2368296"/>
            <a:ext cx="3035808" cy="43891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0">
                <a:solidFill>
                  <a:srgbClr val="3A4A5B"/>
                </a:solidFill>
                <a:latin typeface="Aptos"/>
              </a:rPr>
              <a:t>Attendance, grades, exams, schedules, communication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475488" y="3127248"/>
            <a:ext cx="3401568" cy="114300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D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7" name="Oval 66"/>
          <p:cNvSpPr/>
          <p:nvPr/>
        </p:nvSpPr>
        <p:spPr>
          <a:xfrm>
            <a:off x="640080" y="3282696"/>
            <a:ext cx="384048" cy="384048"/>
          </a:xfrm>
          <a:prstGeom prst="ellipse">
            <a:avLst/>
          </a:prstGeom>
          <a:solidFill>
            <a:srgbClr val="ECFAF8"/>
          </a:solidFill>
          <a:ln w="6350">
            <a:solidFill>
              <a:srgbClr val="ECFA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9" name="TextBox 68"/>
          <p:cNvSpPr txBox="1"/>
          <p:nvPr/>
        </p:nvSpPr>
        <p:spPr>
          <a:xfrm>
            <a:off x="1133856" y="3291840"/>
            <a:ext cx="2542032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50" b="1">
                <a:solidFill>
                  <a:srgbClr val="17344F"/>
                </a:solidFill>
                <a:latin typeface="Aptos"/>
              </a:rPr>
              <a:t>Parents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640080" y="3685032"/>
            <a:ext cx="3035808" cy="43891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0">
                <a:solidFill>
                  <a:srgbClr val="3A4A5B"/>
                </a:solidFill>
                <a:latin typeface="Aptos"/>
              </a:rPr>
              <a:t>Student information, payments, notices, events, transport</a:t>
            </a:r>
          </a:p>
        </p:txBody>
      </p:sp>
      <p:sp>
        <p:nvSpPr>
          <p:cNvPr id="71" name="Rounded Rectangle 70"/>
          <p:cNvSpPr/>
          <p:nvPr/>
        </p:nvSpPr>
        <p:spPr>
          <a:xfrm>
            <a:off x="4050791" y="3127248"/>
            <a:ext cx="3401568" cy="114300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D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2" name="Oval 71"/>
          <p:cNvSpPr/>
          <p:nvPr/>
        </p:nvSpPr>
        <p:spPr>
          <a:xfrm>
            <a:off x="4215383" y="3282696"/>
            <a:ext cx="384048" cy="384048"/>
          </a:xfrm>
          <a:prstGeom prst="ellipse">
            <a:avLst/>
          </a:prstGeom>
          <a:solidFill>
            <a:srgbClr val="EAF8F1"/>
          </a:solidFill>
          <a:ln w="6350">
            <a:solidFill>
              <a:srgbClr val="EAF8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4" name="TextBox 73"/>
          <p:cNvSpPr txBox="1"/>
          <p:nvPr/>
        </p:nvSpPr>
        <p:spPr>
          <a:xfrm>
            <a:off x="4709159" y="3291840"/>
            <a:ext cx="2542032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50" b="1">
                <a:solidFill>
                  <a:srgbClr val="17344F"/>
                </a:solidFill>
                <a:latin typeface="Aptos"/>
              </a:rPr>
              <a:t>Students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4215383" y="3685032"/>
            <a:ext cx="3035808" cy="43891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0">
                <a:solidFill>
                  <a:srgbClr val="3A4A5B"/>
                </a:solidFill>
                <a:latin typeface="Aptos"/>
              </a:rPr>
              <a:t>Academic information, schedules, results and communication</a:t>
            </a:r>
          </a:p>
        </p:txBody>
      </p:sp>
      <p:sp>
        <p:nvSpPr>
          <p:cNvPr id="76" name="Rounded Rectangle 75"/>
          <p:cNvSpPr/>
          <p:nvPr/>
        </p:nvSpPr>
        <p:spPr>
          <a:xfrm>
            <a:off x="7626096" y="3127248"/>
            <a:ext cx="3401568" cy="114300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D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7" name="Oval 76"/>
          <p:cNvSpPr/>
          <p:nvPr/>
        </p:nvSpPr>
        <p:spPr>
          <a:xfrm>
            <a:off x="7790688" y="3282696"/>
            <a:ext cx="384048" cy="384048"/>
          </a:xfrm>
          <a:prstGeom prst="ellipse">
            <a:avLst/>
          </a:prstGeom>
          <a:solidFill>
            <a:srgbClr val="FFF7E8"/>
          </a:solidFill>
          <a:ln w="6350">
            <a:solidFill>
              <a:srgbClr val="FFF7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9" name="TextBox 78"/>
          <p:cNvSpPr txBox="1"/>
          <p:nvPr/>
        </p:nvSpPr>
        <p:spPr>
          <a:xfrm>
            <a:off x="8284464" y="3291840"/>
            <a:ext cx="2542032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50" b="1">
                <a:solidFill>
                  <a:srgbClr val="17344F"/>
                </a:solidFill>
                <a:latin typeface="Aptos"/>
              </a:rPr>
              <a:t>Finance / HR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7790688" y="3685032"/>
            <a:ext cx="3035808" cy="43891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0">
                <a:solidFill>
                  <a:srgbClr val="3A4A5B"/>
                </a:solidFill>
                <a:latin typeface="Aptos"/>
              </a:rPr>
              <a:t>Fees, payments, discounts, penalties, payroll, reports</a:t>
            </a:r>
          </a:p>
        </p:txBody>
      </p:sp>
      <p:sp>
        <p:nvSpPr>
          <p:cNvPr id="81" name="Rounded Rectangle 80"/>
          <p:cNvSpPr/>
          <p:nvPr/>
        </p:nvSpPr>
        <p:spPr>
          <a:xfrm>
            <a:off x="475488" y="4443984"/>
            <a:ext cx="3401568" cy="114300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D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2" name="Oval 81"/>
          <p:cNvSpPr/>
          <p:nvPr/>
        </p:nvSpPr>
        <p:spPr>
          <a:xfrm>
            <a:off x="640080" y="4599432"/>
            <a:ext cx="384048" cy="384048"/>
          </a:xfrm>
          <a:prstGeom prst="ellipse">
            <a:avLst/>
          </a:prstGeom>
          <a:solidFill>
            <a:srgbClr val="ECFAF8"/>
          </a:solidFill>
          <a:ln w="6350">
            <a:solidFill>
              <a:srgbClr val="ECFA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4" name="TextBox 83"/>
          <p:cNvSpPr txBox="1"/>
          <p:nvPr/>
        </p:nvSpPr>
        <p:spPr>
          <a:xfrm>
            <a:off x="1133856" y="4608576"/>
            <a:ext cx="2542032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50" b="1">
                <a:solidFill>
                  <a:srgbClr val="17344F"/>
                </a:solidFill>
                <a:latin typeface="Aptos"/>
              </a:rPr>
              <a:t>Transport Team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640080" y="5001768"/>
            <a:ext cx="3035808" cy="43891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0">
                <a:solidFill>
                  <a:srgbClr val="3A4A5B"/>
                </a:solidFill>
                <a:latin typeface="Aptos"/>
              </a:rPr>
              <a:t>Routes, buses, enrollments, live tracking workflows</a:t>
            </a:r>
          </a:p>
        </p:txBody>
      </p:sp>
      <p:sp>
        <p:nvSpPr>
          <p:cNvPr id="86" name="Rounded Rectangle 85"/>
          <p:cNvSpPr/>
          <p:nvPr/>
        </p:nvSpPr>
        <p:spPr>
          <a:xfrm>
            <a:off x="4050791" y="4443984"/>
            <a:ext cx="3401568" cy="114300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D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7" name="Oval 86"/>
          <p:cNvSpPr/>
          <p:nvPr/>
        </p:nvSpPr>
        <p:spPr>
          <a:xfrm>
            <a:off x="4215383" y="4599432"/>
            <a:ext cx="384048" cy="384048"/>
          </a:xfrm>
          <a:prstGeom prst="ellipse">
            <a:avLst/>
          </a:prstGeom>
          <a:solidFill>
            <a:srgbClr val="FFF1F2"/>
          </a:solidFill>
          <a:ln w="6350">
            <a:solidFill>
              <a:srgbClr val="FFF1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9" name="TextBox 88"/>
          <p:cNvSpPr txBox="1"/>
          <p:nvPr/>
        </p:nvSpPr>
        <p:spPr>
          <a:xfrm>
            <a:off x="4709159" y="4608576"/>
            <a:ext cx="2542032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50" b="1">
                <a:solidFill>
                  <a:srgbClr val="17344F"/>
                </a:solidFill>
                <a:latin typeface="Aptos"/>
              </a:rPr>
              <a:t>Medical Team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4215383" y="5001768"/>
            <a:ext cx="3035808" cy="43891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0">
                <a:solidFill>
                  <a:srgbClr val="3A4A5B"/>
                </a:solidFill>
                <a:latin typeface="Aptos"/>
              </a:rPr>
              <a:t>Medical files, allergies, conditions &amp; student health follow-up</a:t>
            </a:r>
          </a:p>
        </p:txBody>
      </p:sp>
      <p:sp>
        <p:nvSpPr>
          <p:cNvPr id="91" name="Rounded Rectangle 90"/>
          <p:cNvSpPr/>
          <p:nvPr/>
        </p:nvSpPr>
        <p:spPr>
          <a:xfrm>
            <a:off x="7626096" y="4443984"/>
            <a:ext cx="3401568" cy="114300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D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2" name="Oval 91"/>
          <p:cNvSpPr/>
          <p:nvPr/>
        </p:nvSpPr>
        <p:spPr>
          <a:xfrm>
            <a:off x="7790688" y="4599432"/>
            <a:ext cx="384048" cy="384048"/>
          </a:xfrm>
          <a:prstGeom prst="ellipse">
            <a:avLst/>
          </a:prstGeom>
          <a:solidFill>
            <a:srgbClr val="EEF4FF"/>
          </a:solidFill>
          <a:ln w="6350">
            <a:solidFill>
              <a:srgbClr val="EEF4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4" name="TextBox 93"/>
          <p:cNvSpPr txBox="1"/>
          <p:nvPr/>
        </p:nvSpPr>
        <p:spPr>
          <a:xfrm>
            <a:off x="8284464" y="4608576"/>
            <a:ext cx="2542032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50" b="1">
                <a:solidFill>
                  <a:srgbClr val="17344F"/>
                </a:solidFill>
                <a:latin typeface="Aptos"/>
              </a:rPr>
              <a:t>IT Team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7790688" y="5001768"/>
            <a:ext cx="3035808" cy="43891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0">
                <a:solidFill>
                  <a:srgbClr val="3A4A5B"/>
                </a:solidFill>
                <a:latin typeface="Aptos"/>
              </a:rPr>
              <a:t>Configuration, user access, school website and technical support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640080" y="1965960"/>
            <a:ext cx="384048" cy="38404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200" b="1">
                <a:solidFill>
                  <a:srgbClr val="17344F"/>
                </a:solidFill>
                <a:latin typeface="Aptos"/>
              </a:rPr>
              <a:t>L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4215384" y="1965960"/>
            <a:ext cx="384048" cy="38404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200" b="1">
                <a:solidFill>
                  <a:srgbClr val="17344F"/>
                </a:solidFill>
                <a:latin typeface="Aptos"/>
              </a:rPr>
              <a:t>A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7790688" y="1965960"/>
            <a:ext cx="384048" cy="38404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200" b="1">
                <a:solidFill>
                  <a:srgbClr val="17344F"/>
                </a:solidFill>
                <a:latin typeface="Aptos"/>
              </a:rPr>
              <a:t>T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640080" y="3282696"/>
            <a:ext cx="384048" cy="38404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200" b="1">
                <a:solidFill>
                  <a:srgbClr val="17344F"/>
                </a:solidFill>
                <a:latin typeface="Aptos"/>
              </a:rPr>
              <a:t>P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4215384" y="3282696"/>
            <a:ext cx="384048" cy="38404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200" b="1">
                <a:solidFill>
                  <a:srgbClr val="17344F"/>
                </a:solidFill>
                <a:latin typeface="Aptos"/>
              </a:rPr>
              <a:t>S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7790688" y="3282696"/>
            <a:ext cx="384048" cy="38404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200" b="1">
                <a:solidFill>
                  <a:srgbClr val="17344F"/>
                </a:solidFill>
                <a:latin typeface="Aptos"/>
              </a:rPr>
              <a:t>$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640080" y="4599432"/>
            <a:ext cx="384048" cy="38404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950" b="1">
                <a:solidFill>
                  <a:srgbClr val="17344F"/>
                </a:solidFill>
                <a:latin typeface="Aptos"/>
              </a:rPr>
              <a:t>BUS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4215384" y="4599432"/>
            <a:ext cx="384048" cy="38404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200" b="1" dirty="0">
                <a:solidFill>
                  <a:srgbClr val="17344F"/>
                </a:solidFill>
                <a:latin typeface="Aptos"/>
              </a:rPr>
              <a:t>+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7790688" y="4599432"/>
            <a:ext cx="384048" cy="384048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200" b="1">
                <a:solidFill>
                  <a:srgbClr val="17344F"/>
                </a:solidFill>
                <a:latin typeface="Aptos"/>
              </a:rPr>
              <a:t>IT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9184" y="128016"/>
            <a:ext cx="640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734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ABJAD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1188720" y="128016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7180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Module ecosystem</a:t>
            </a:r>
            <a:endParaRPr lang="en-US" sz="1200" dirty="0"/>
          </a:p>
        </p:txBody>
      </p:sp>
      <p:pic>
        <p:nvPicPr>
          <p:cNvPr id="4" name="Image 0" descr="/mnt/data/abjad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5263" y="100584"/>
            <a:ext cx="266673" cy="301752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29184" y="411480"/>
            <a:ext cx="11466576" cy="0"/>
          </a:xfrm>
          <a:prstGeom prst="line">
            <a:avLst/>
          </a:prstGeom>
          <a:noFill/>
          <a:ln w="8890">
            <a:solidFill>
              <a:srgbClr val="E9ED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3"/>
          <p:cNvSpPr/>
          <p:nvPr/>
        </p:nvSpPr>
        <p:spPr>
          <a:xfrm>
            <a:off x="8778240" y="6400800"/>
            <a:ext cx="2423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sz="1050" b="0">
                <a:solidFill>
                  <a:srgbClr val="718096"/>
                </a:solidFill>
              </a:rPr>
              <a:t>School sales presentation | 5/13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411480" y="658368"/>
            <a:ext cx="10972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734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Everything connected in one platform</a:t>
            </a:r>
            <a:endParaRPr lang="en-US" sz="2600" dirty="0"/>
          </a:p>
        </p:txBody>
      </p:sp>
      <p:sp>
        <p:nvSpPr>
          <p:cNvPr id="8" name="Text 5"/>
          <p:cNvSpPr/>
          <p:nvPr/>
        </p:nvSpPr>
        <p:spPr>
          <a:xfrm>
            <a:off x="411480" y="1152144"/>
            <a:ext cx="10972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7180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Abjad brings core school operations together so information flows between departments instead of being re-entered manually.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502920" y="1755648"/>
            <a:ext cx="2377440" cy="4069080"/>
          </a:xfrm>
          <a:prstGeom prst="roundRect">
            <a:avLst>
              <a:gd name="adj" fmla="val 3077"/>
            </a:avLst>
          </a:prstGeom>
          <a:solidFill>
            <a:srgbClr val="FAFBFD"/>
          </a:solidFill>
          <a:ln w="10160">
            <a:solidFill>
              <a:srgbClr val="DDE4EC"/>
            </a:solidFill>
            <a:prstDash val="solid"/>
          </a:ln>
          <a:effectLst>
            <a:outerShdw blurRad="15240" dist="508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0" name="Text 7"/>
          <p:cNvSpPr/>
          <p:nvPr/>
        </p:nvSpPr>
        <p:spPr>
          <a:xfrm>
            <a:off x="731520" y="1956816"/>
            <a:ext cx="19202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7344F"/>
                </a:solidFill>
              </a:rPr>
              <a:t>Real product navigation</a:t>
            </a:r>
            <a:endParaRPr lang="en-US" sz="1300" dirty="0"/>
          </a:p>
        </p:txBody>
      </p:sp>
      <p:pic>
        <p:nvPicPr>
          <p:cNvPr id="11" name="Image 1" descr="/mnt/data/919dbeb4-cc02-4cd8-b111-2af52b40bff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8814" y="2322576"/>
            <a:ext cx="652964" cy="3291840"/>
          </a:xfrm>
          <a:prstGeom prst="rect">
            <a:avLst/>
          </a:prstGeom>
        </p:spPr>
      </p:pic>
      <p:pic>
        <p:nvPicPr>
          <p:cNvPr id="12" name="Image 2" descr="/mnt/data/b3f14e67-8332-4b11-8673-54aa290f7a2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36776" y="2866148"/>
            <a:ext cx="841248" cy="2113256"/>
          </a:xfrm>
          <a:prstGeom prst="rect">
            <a:avLst/>
          </a:prstGeom>
        </p:spPr>
      </p:pic>
      <p:sp>
        <p:nvSpPr>
          <p:cNvPr id="13" name="Shape 8"/>
          <p:cNvSpPr/>
          <p:nvPr/>
        </p:nvSpPr>
        <p:spPr>
          <a:xfrm>
            <a:off x="3154680" y="1810512"/>
            <a:ext cx="3931920" cy="786384"/>
          </a:xfrm>
          <a:prstGeom prst="roundRect">
            <a:avLst>
              <a:gd name="adj" fmla="val 9302"/>
            </a:avLst>
          </a:prstGeom>
          <a:solidFill>
            <a:srgbClr val="FFFFFF"/>
          </a:solidFill>
          <a:ln w="10160">
            <a:solidFill>
              <a:srgbClr val="DDE4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Shape 9"/>
          <p:cNvSpPr/>
          <p:nvPr/>
        </p:nvSpPr>
        <p:spPr>
          <a:xfrm>
            <a:off x="3319272" y="2039112"/>
            <a:ext cx="310896" cy="310896"/>
          </a:xfrm>
          <a:prstGeom prst="ellipse">
            <a:avLst/>
          </a:prstGeom>
          <a:solidFill>
            <a:srgbClr val="FFF1F2"/>
          </a:solidFill>
          <a:ln w="12700">
            <a:solidFill>
              <a:srgbClr val="FFF1F2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387669" y="2124919"/>
            <a:ext cx="174102" cy="139281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3776472" y="1956816"/>
            <a:ext cx="1188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7344F"/>
                </a:solidFill>
              </a:rPr>
              <a:t>People</a:t>
            </a:r>
            <a:endParaRPr lang="en-US" sz="1350" dirty="0"/>
          </a:p>
        </p:txBody>
      </p:sp>
      <p:sp>
        <p:nvSpPr>
          <p:cNvPr id="17" name="Text 11"/>
          <p:cNvSpPr/>
          <p:nvPr/>
        </p:nvSpPr>
        <p:spPr>
          <a:xfrm>
            <a:off x="3776472" y="2185416"/>
            <a:ext cx="3063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A4A5B"/>
                </a:solidFill>
              </a:rPr>
              <a:t>Students • Families • Parents • Teachers • Staff</a:t>
            </a:r>
            <a:endParaRPr lang="en-US" sz="1200" dirty="0"/>
          </a:p>
        </p:txBody>
      </p:sp>
      <p:sp>
        <p:nvSpPr>
          <p:cNvPr id="18" name="Shape 12"/>
          <p:cNvSpPr/>
          <p:nvPr/>
        </p:nvSpPr>
        <p:spPr>
          <a:xfrm>
            <a:off x="7379208" y="1810512"/>
            <a:ext cx="3931920" cy="786384"/>
          </a:xfrm>
          <a:prstGeom prst="roundRect">
            <a:avLst>
              <a:gd name="adj" fmla="val 9302"/>
            </a:avLst>
          </a:prstGeom>
          <a:solidFill>
            <a:srgbClr val="FFFFFF"/>
          </a:solidFill>
          <a:ln w="10160">
            <a:solidFill>
              <a:srgbClr val="DDE4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Shape 13"/>
          <p:cNvSpPr/>
          <p:nvPr/>
        </p:nvSpPr>
        <p:spPr>
          <a:xfrm>
            <a:off x="7543800" y="2039112"/>
            <a:ext cx="310896" cy="310896"/>
          </a:xfrm>
          <a:prstGeom prst="ellipse">
            <a:avLst/>
          </a:prstGeom>
          <a:solidFill>
            <a:srgbClr val="EEF4FF"/>
          </a:solidFill>
          <a:ln w="12700">
            <a:solidFill>
              <a:srgbClr val="EEF4FF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20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612197" y="2124919"/>
            <a:ext cx="174102" cy="139281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8001000" y="1956816"/>
            <a:ext cx="1188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7344F"/>
                </a:solidFill>
              </a:rPr>
              <a:t>Academics</a:t>
            </a:r>
            <a:endParaRPr lang="en-US" sz="1350" dirty="0"/>
          </a:p>
        </p:txBody>
      </p:sp>
      <p:sp>
        <p:nvSpPr>
          <p:cNvPr id="22" name="Text 15"/>
          <p:cNvSpPr/>
          <p:nvPr/>
        </p:nvSpPr>
        <p:spPr>
          <a:xfrm>
            <a:off x="8001000" y="2185416"/>
            <a:ext cx="3063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A4A5B"/>
                </a:solidFill>
              </a:rPr>
              <a:t>Stages • Classes • Subjects • Attendance • Exams • Gradebook</a:t>
            </a:r>
            <a:endParaRPr lang="en-US" sz="1200" dirty="0"/>
          </a:p>
        </p:txBody>
      </p:sp>
      <p:sp>
        <p:nvSpPr>
          <p:cNvPr id="23" name="Shape 16"/>
          <p:cNvSpPr/>
          <p:nvPr/>
        </p:nvSpPr>
        <p:spPr>
          <a:xfrm>
            <a:off x="3154680" y="2770632"/>
            <a:ext cx="3931920" cy="786384"/>
          </a:xfrm>
          <a:prstGeom prst="roundRect">
            <a:avLst>
              <a:gd name="adj" fmla="val 9302"/>
            </a:avLst>
          </a:prstGeom>
          <a:solidFill>
            <a:srgbClr val="FFFFFF"/>
          </a:solidFill>
          <a:ln w="10160">
            <a:solidFill>
              <a:srgbClr val="DDE4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Shape 17"/>
          <p:cNvSpPr/>
          <p:nvPr/>
        </p:nvSpPr>
        <p:spPr>
          <a:xfrm>
            <a:off x="3319272" y="2999232"/>
            <a:ext cx="310896" cy="310896"/>
          </a:xfrm>
          <a:prstGeom prst="ellipse">
            <a:avLst/>
          </a:prstGeom>
          <a:solidFill>
            <a:srgbClr val="EAF8F1"/>
          </a:solidFill>
          <a:ln w="12700">
            <a:solidFill>
              <a:srgbClr val="EAF8F1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25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387669" y="3067629"/>
            <a:ext cx="174102" cy="174102"/>
          </a:xfrm>
          <a:prstGeom prst="rect">
            <a:avLst/>
          </a:prstGeom>
        </p:spPr>
      </p:pic>
      <p:sp>
        <p:nvSpPr>
          <p:cNvPr id="26" name="Text 18"/>
          <p:cNvSpPr/>
          <p:nvPr/>
        </p:nvSpPr>
        <p:spPr>
          <a:xfrm>
            <a:off x="3776472" y="2916936"/>
            <a:ext cx="1188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7344F"/>
                </a:solidFill>
              </a:rPr>
              <a:t>Finance</a:t>
            </a:r>
            <a:endParaRPr lang="en-US" sz="1350" dirty="0"/>
          </a:p>
        </p:txBody>
      </p:sp>
      <p:sp>
        <p:nvSpPr>
          <p:cNvPr id="27" name="Text 19"/>
          <p:cNvSpPr/>
          <p:nvPr/>
        </p:nvSpPr>
        <p:spPr>
          <a:xfrm>
            <a:off x="3776472" y="3145536"/>
            <a:ext cx="3063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A4A5B"/>
                </a:solidFill>
              </a:rPr>
              <a:t>Fees • Payments • Discounts • Penalties • Multi-currency • Payroll</a:t>
            </a:r>
            <a:endParaRPr lang="en-US" sz="1200" dirty="0"/>
          </a:p>
        </p:txBody>
      </p:sp>
      <p:sp>
        <p:nvSpPr>
          <p:cNvPr id="28" name="Shape 20"/>
          <p:cNvSpPr/>
          <p:nvPr/>
        </p:nvSpPr>
        <p:spPr>
          <a:xfrm>
            <a:off x="7379208" y="2770632"/>
            <a:ext cx="3931920" cy="786384"/>
          </a:xfrm>
          <a:prstGeom prst="roundRect">
            <a:avLst>
              <a:gd name="adj" fmla="val 9302"/>
            </a:avLst>
          </a:prstGeom>
          <a:solidFill>
            <a:srgbClr val="FFFFFF"/>
          </a:solidFill>
          <a:ln w="10160">
            <a:solidFill>
              <a:srgbClr val="DDE4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Shape 21"/>
          <p:cNvSpPr/>
          <p:nvPr/>
        </p:nvSpPr>
        <p:spPr>
          <a:xfrm>
            <a:off x="7543800" y="2999232"/>
            <a:ext cx="310896" cy="310896"/>
          </a:xfrm>
          <a:prstGeom prst="ellipse">
            <a:avLst/>
          </a:prstGeom>
          <a:solidFill>
            <a:srgbClr val="ECFAF8"/>
          </a:solidFill>
          <a:ln w="12700">
            <a:solidFill>
              <a:srgbClr val="ECFAF8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30" name="Image 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612197" y="3077301"/>
            <a:ext cx="174102" cy="154757"/>
          </a:xfrm>
          <a:prstGeom prst="rect">
            <a:avLst/>
          </a:prstGeom>
        </p:spPr>
      </p:pic>
      <p:sp>
        <p:nvSpPr>
          <p:cNvPr id="31" name="Text 22"/>
          <p:cNvSpPr/>
          <p:nvPr/>
        </p:nvSpPr>
        <p:spPr>
          <a:xfrm>
            <a:off x="8001000" y="2916936"/>
            <a:ext cx="1188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7344F"/>
                </a:solidFill>
              </a:rPr>
              <a:t>Transport</a:t>
            </a:r>
            <a:endParaRPr lang="en-US" sz="1350" dirty="0"/>
          </a:p>
        </p:txBody>
      </p:sp>
      <p:sp>
        <p:nvSpPr>
          <p:cNvPr id="32" name="Text 23"/>
          <p:cNvSpPr/>
          <p:nvPr/>
        </p:nvSpPr>
        <p:spPr>
          <a:xfrm>
            <a:off x="8001000" y="3145536"/>
            <a:ext cx="3063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A4A5B"/>
                </a:solidFill>
              </a:rPr>
              <a:t>Routes • Buses • Enrollments • Live tracking</a:t>
            </a:r>
            <a:endParaRPr lang="en-US" sz="1200" dirty="0"/>
          </a:p>
        </p:txBody>
      </p:sp>
      <p:sp>
        <p:nvSpPr>
          <p:cNvPr id="33" name="Shape 24"/>
          <p:cNvSpPr/>
          <p:nvPr/>
        </p:nvSpPr>
        <p:spPr>
          <a:xfrm>
            <a:off x="3154680" y="3730752"/>
            <a:ext cx="3931920" cy="786384"/>
          </a:xfrm>
          <a:prstGeom prst="roundRect">
            <a:avLst>
              <a:gd name="adj" fmla="val 9302"/>
            </a:avLst>
          </a:prstGeom>
          <a:solidFill>
            <a:srgbClr val="FFFFFF"/>
          </a:solidFill>
          <a:ln w="10160">
            <a:solidFill>
              <a:srgbClr val="DDE4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4" name="Shape 25"/>
          <p:cNvSpPr/>
          <p:nvPr/>
        </p:nvSpPr>
        <p:spPr>
          <a:xfrm>
            <a:off x="3319272" y="3959352"/>
            <a:ext cx="310896" cy="310896"/>
          </a:xfrm>
          <a:prstGeom prst="ellipse">
            <a:avLst/>
          </a:prstGeom>
          <a:solidFill>
            <a:srgbClr val="F4F1FF"/>
          </a:solidFill>
          <a:ln w="12700">
            <a:solidFill>
              <a:srgbClr val="F4F1FF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35" name="Imag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387669" y="4045159"/>
            <a:ext cx="174102" cy="139281"/>
          </a:xfrm>
          <a:prstGeom prst="rect">
            <a:avLst/>
          </a:prstGeom>
        </p:spPr>
      </p:pic>
      <p:sp>
        <p:nvSpPr>
          <p:cNvPr id="36" name="Text 26"/>
          <p:cNvSpPr/>
          <p:nvPr/>
        </p:nvSpPr>
        <p:spPr>
          <a:xfrm>
            <a:off x="3776471" y="3877056"/>
            <a:ext cx="136469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7344F"/>
                </a:solidFill>
              </a:rPr>
              <a:t>Communication</a:t>
            </a:r>
            <a:endParaRPr lang="en-US" sz="1350" dirty="0"/>
          </a:p>
        </p:txBody>
      </p:sp>
      <p:sp>
        <p:nvSpPr>
          <p:cNvPr id="37" name="Text 27"/>
          <p:cNvSpPr/>
          <p:nvPr/>
        </p:nvSpPr>
        <p:spPr>
          <a:xfrm>
            <a:off x="3776472" y="4105656"/>
            <a:ext cx="3063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A4A5B"/>
                </a:solidFill>
              </a:rPr>
              <a:t>Notices • Events • Notifications • Forms • Approvals</a:t>
            </a:r>
            <a:endParaRPr lang="en-US" sz="1200" dirty="0"/>
          </a:p>
        </p:txBody>
      </p:sp>
      <p:sp>
        <p:nvSpPr>
          <p:cNvPr id="38" name="Shape 28"/>
          <p:cNvSpPr/>
          <p:nvPr/>
        </p:nvSpPr>
        <p:spPr>
          <a:xfrm>
            <a:off x="7379208" y="3730752"/>
            <a:ext cx="3931920" cy="786384"/>
          </a:xfrm>
          <a:prstGeom prst="roundRect">
            <a:avLst>
              <a:gd name="adj" fmla="val 9302"/>
            </a:avLst>
          </a:prstGeom>
          <a:solidFill>
            <a:srgbClr val="FFFFFF"/>
          </a:solidFill>
          <a:ln w="10160">
            <a:solidFill>
              <a:srgbClr val="DDE4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9" name="Shape 29"/>
          <p:cNvSpPr/>
          <p:nvPr/>
        </p:nvSpPr>
        <p:spPr>
          <a:xfrm>
            <a:off x="7543800" y="3959352"/>
            <a:ext cx="310896" cy="310896"/>
          </a:xfrm>
          <a:prstGeom prst="ellipse">
            <a:avLst/>
          </a:prstGeom>
          <a:solidFill>
            <a:srgbClr val="FFF7E8"/>
          </a:solidFill>
          <a:ln w="12700">
            <a:solidFill>
              <a:srgbClr val="FFF7E8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40" name="Image 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612197" y="4037421"/>
            <a:ext cx="174102" cy="154757"/>
          </a:xfrm>
          <a:prstGeom prst="rect">
            <a:avLst/>
          </a:prstGeom>
        </p:spPr>
      </p:pic>
      <p:sp>
        <p:nvSpPr>
          <p:cNvPr id="41" name="Text 30"/>
          <p:cNvSpPr/>
          <p:nvPr/>
        </p:nvSpPr>
        <p:spPr>
          <a:xfrm>
            <a:off x="8001000" y="3877056"/>
            <a:ext cx="1188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7344F"/>
                </a:solidFill>
              </a:rPr>
              <a:t>Operations</a:t>
            </a:r>
            <a:endParaRPr lang="en-US" sz="1350" dirty="0"/>
          </a:p>
        </p:txBody>
      </p:sp>
      <p:sp>
        <p:nvSpPr>
          <p:cNvPr id="42" name="Text 31"/>
          <p:cNvSpPr/>
          <p:nvPr/>
        </p:nvSpPr>
        <p:spPr>
          <a:xfrm>
            <a:off x="8001000" y="4105656"/>
            <a:ext cx="3063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A4A5B"/>
                </a:solidFill>
              </a:rPr>
              <a:t>Supplies • Stock • Activities • Documents</a:t>
            </a:r>
            <a:endParaRPr lang="en-US" sz="1200" dirty="0"/>
          </a:p>
        </p:txBody>
      </p:sp>
      <p:sp>
        <p:nvSpPr>
          <p:cNvPr id="43" name="Shape 32"/>
          <p:cNvSpPr/>
          <p:nvPr/>
        </p:nvSpPr>
        <p:spPr>
          <a:xfrm>
            <a:off x="3154680" y="4690872"/>
            <a:ext cx="3931920" cy="786384"/>
          </a:xfrm>
          <a:prstGeom prst="roundRect">
            <a:avLst>
              <a:gd name="adj" fmla="val 9302"/>
            </a:avLst>
          </a:prstGeom>
          <a:solidFill>
            <a:srgbClr val="FFFFFF"/>
          </a:solidFill>
          <a:ln w="10160">
            <a:solidFill>
              <a:srgbClr val="DDE4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4" name="Shape 33"/>
          <p:cNvSpPr/>
          <p:nvPr/>
        </p:nvSpPr>
        <p:spPr>
          <a:xfrm>
            <a:off x="3319272" y="4919472"/>
            <a:ext cx="310896" cy="310896"/>
          </a:xfrm>
          <a:prstGeom prst="ellipse">
            <a:avLst/>
          </a:prstGeom>
          <a:solidFill>
            <a:srgbClr val="FFF1F2"/>
          </a:solidFill>
          <a:ln w="12700">
            <a:solidFill>
              <a:srgbClr val="FFF1F2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45" name="Image 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387669" y="4997541"/>
            <a:ext cx="174102" cy="154757"/>
          </a:xfrm>
          <a:prstGeom prst="rect">
            <a:avLst/>
          </a:prstGeom>
        </p:spPr>
      </p:pic>
      <p:sp>
        <p:nvSpPr>
          <p:cNvPr id="46" name="Text 34"/>
          <p:cNvSpPr/>
          <p:nvPr/>
        </p:nvSpPr>
        <p:spPr>
          <a:xfrm>
            <a:off x="3776472" y="4837176"/>
            <a:ext cx="1188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7344F"/>
                </a:solidFill>
              </a:rPr>
              <a:t>Health</a:t>
            </a:r>
            <a:endParaRPr lang="en-US" sz="1350" dirty="0"/>
          </a:p>
        </p:txBody>
      </p:sp>
      <p:sp>
        <p:nvSpPr>
          <p:cNvPr id="47" name="Text 35"/>
          <p:cNvSpPr/>
          <p:nvPr/>
        </p:nvSpPr>
        <p:spPr>
          <a:xfrm>
            <a:off x="3776472" y="5065776"/>
            <a:ext cx="3063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A4A5B"/>
                </a:solidFill>
              </a:rPr>
              <a:t>Medical files • Allergies • Conditions • Student health records</a:t>
            </a:r>
            <a:endParaRPr lang="en-US" sz="1200" dirty="0"/>
          </a:p>
        </p:txBody>
      </p:sp>
      <p:sp>
        <p:nvSpPr>
          <p:cNvPr id="48" name="Shape 36"/>
          <p:cNvSpPr/>
          <p:nvPr/>
        </p:nvSpPr>
        <p:spPr>
          <a:xfrm>
            <a:off x="7379208" y="4690872"/>
            <a:ext cx="3931920" cy="786384"/>
          </a:xfrm>
          <a:prstGeom prst="roundRect">
            <a:avLst>
              <a:gd name="adj" fmla="val 9302"/>
            </a:avLst>
          </a:prstGeom>
          <a:solidFill>
            <a:srgbClr val="FFFFFF"/>
          </a:solidFill>
          <a:ln w="10160">
            <a:solidFill>
              <a:srgbClr val="DDE4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9" name="Shape 37"/>
          <p:cNvSpPr/>
          <p:nvPr/>
        </p:nvSpPr>
        <p:spPr>
          <a:xfrm>
            <a:off x="7543800" y="4919472"/>
            <a:ext cx="310896" cy="310896"/>
          </a:xfrm>
          <a:prstGeom prst="ellipse">
            <a:avLst/>
          </a:prstGeom>
          <a:solidFill>
            <a:srgbClr val="EEF4FF"/>
          </a:solidFill>
          <a:ln w="12700">
            <a:solidFill>
              <a:srgbClr val="EEF4FF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50" name="Image 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612197" y="4987869"/>
            <a:ext cx="174102" cy="174102"/>
          </a:xfrm>
          <a:prstGeom prst="rect">
            <a:avLst/>
          </a:prstGeom>
        </p:spPr>
      </p:pic>
      <p:sp>
        <p:nvSpPr>
          <p:cNvPr id="51" name="Text 38"/>
          <p:cNvSpPr/>
          <p:nvPr/>
        </p:nvSpPr>
        <p:spPr>
          <a:xfrm>
            <a:off x="8001000" y="4837176"/>
            <a:ext cx="1188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7344F"/>
                </a:solidFill>
              </a:rPr>
              <a:t>Management</a:t>
            </a:r>
            <a:endParaRPr lang="en-US" sz="1350" dirty="0"/>
          </a:p>
        </p:txBody>
      </p:sp>
      <p:sp>
        <p:nvSpPr>
          <p:cNvPr id="52" name="Text 39"/>
          <p:cNvSpPr/>
          <p:nvPr/>
        </p:nvSpPr>
        <p:spPr>
          <a:xfrm>
            <a:off x="8001000" y="5065776"/>
            <a:ext cx="3063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A4A5B"/>
                </a:solidFill>
              </a:rPr>
              <a:t>Dashboards • Reports • Website builder • Roles &amp; permissions</a:t>
            </a:r>
            <a:endParaRPr lang="en-US" sz="1200" dirty="0"/>
          </a:p>
        </p:txBody>
      </p:sp>
      <p:sp>
        <p:nvSpPr>
          <p:cNvPr id="53" name="Shape 40"/>
          <p:cNvSpPr/>
          <p:nvPr/>
        </p:nvSpPr>
        <p:spPr>
          <a:xfrm>
            <a:off x="640080" y="5897880"/>
            <a:ext cx="10881360" cy="411480"/>
          </a:xfrm>
          <a:prstGeom prst="roundRect">
            <a:avLst/>
          </a:prstGeom>
          <a:solidFill>
            <a:srgbClr val="FFF6F6"/>
          </a:solidFill>
          <a:ln w="12700">
            <a:solidFill>
              <a:srgbClr val="FFF6F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4" name="Text 41"/>
          <p:cNvSpPr/>
          <p:nvPr/>
        </p:nvSpPr>
        <p:spPr>
          <a:xfrm>
            <a:off x="822960" y="6007608"/>
            <a:ext cx="105156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7344F"/>
                </a:solidFill>
              </a:rPr>
              <a:t>The value is not only the number of modules — it is the shared data model connecting them.</a:t>
            </a:r>
            <a:endParaRPr lang="en-US" sz="1200" dirty="0"/>
          </a:p>
        </p:txBody>
      </p:sp>
      <p:sp>
        <p:nvSpPr>
          <p:cNvPr id="5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67160" y="6455664"/>
            <a:ext cx="274320" cy="14630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 anchor="ctr"/>
          <a:lstStyle>
            <a:lvl1pPr>
              <a:defRPr sz="1200">
                <a:solidFill>
                  <a:srgbClr val="8A96A5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r>
              <a:rPr sz="950" b="0">
                <a:solidFill>
                  <a:srgbClr val="718096"/>
                </a:solidFill>
              </a:rPr>
              <a:t>5</a:t>
            </a:r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9184" y="128016"/>
            <a:ext cx="640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734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ABJAD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1188720" y="128016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7180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Academic experience</a:t>
            </a:r>
            <a:endParaRPr lang="en-US" sz="1200" dirty="0"/>
          </a:p>
        </p:txBody>
      </p:sp>
      <p:pic>
        <p:nvPicPr>
          <p:cNvPr id="4" name="Image 0" descr="/mnt/data/abjad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5263" y="100584"/>
            <a:ext cx="266673" cy="301752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29184" y="411480"/>
            <a:ext cx="11466576" cy="0"/>
          </a:xfrm>
          <a:prstGeom prst="line">
            <a:avLst/>
          </a:prstGeom>
          <a:noFill/>
          <a:ln w="8890">
            <a:solidFill>
              <a:srgbClr val="E9ED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3"/>
          <p:cNvSpPr/>
          <p:nvPr/>
        </p:nvSpPr>
        <p:spPr>
          <a:xfrm>
            <a:off x="8778240" y="6400800"/>
            <a:ext cx="2423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sz="1050" b="0">
                <a:solidFill>
                  <a:srgbClr val="718096"/>
                </a:solidFill>
              </a:rPr>
              <a:t>School sales presentation | 6/13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411480" y="658368"/>
            <a:ext cx="10972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734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Academic &amp; student lifecycle</a:t>
            </a:r>
            <a:endParaRPr lang="en-US" sz="2600" dirty="0"/>
          </a:p>
        </p:txBody>
      </p:sp>
      <p:sp>
        <p:nvSpPr>
          <p:cNvPr id="8" name="Text 5"/>
          <p:cNvSpPr/>
          <p:nvPr/>
        </p:nvSpPr>
        <p:spPr>
          <a:xfrm>
            <a:off x="411480" y="1152144"/>
            <a:ext cx="10972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7180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From enrollment to report cards, Abjad keeps the student record connected across the full academic year.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2103120" y="2834640"/>
            <a:ext cx="502920" cy="0"/>
          </a:xfrm>
          <a:prstGeom prst="line">
            <a:avLst/>
          </a:prstGeom>
          <a:noFill/>
          <a:ln w="17780">
            <a:solidFill>
              <a:srgbClr val="C6D0DA"/>
            </a:solidFill>
            <a:prstDash val="solid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10" name="Shape 7"/>
          <p:cNvSpPr/>
          <p:nvPr/>
        </p:nvSpPr>
        <p:spPr>
          <a:xfrm>
            <a:off x="502920" y="1874520"/>
            <a:ext cx="1572768" cy="2011680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10160">
            <a:solidFill>
              <a:srgbClr val="DDE4EC"/>
            </a:solidFill>
            <a:prstDash val="solid"/>
          </a:ln>
          <a:effectLst>
            <a:outerShdw blurRad="15240" dist="508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Shape 8"/>
          <p:cNvSpPr/>
          <p:nvPr/>
        </p:nvSpPr>
        <p:spPr>
          <a:xfrm>
            <a:off x="1078992" y="2084832"/>
            <a:ext cx="420624" cy="420624"/>
          </a:xfrm>
          <a:prstGeom prst="ellipse">
            <a:avLst/>
          </a:prstGeom>
          <a:solidFill>
            <a:srgbClr val="FFF1F2"/>
          </a:solidFill>
          <a:ln w="12700">
            <a:solidFill>
              <a:srgbClr val="FFF1F2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86251" y="2177369"/>
            <a:ext cx="206106" cy="235549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640080" y="1965960"/>
            <a:ext cx="228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18096"/>
                </a:solidFill>
              </a:rPr>
              <a:t>1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667512" y="2697480"/>
            <a:ext cx="12435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17344F"/>
                </a:solidFill>
              </a:rPr>
              <a:t>Admission</a:t>
            </a:r>
            <a:endParaRPr lang="en-US" sz="1450" dirty="0"/>
          </a:p>
        </p:txBody>
      </p:sp>
      <p:sp>
        <p:nvSpPr>
          <p:cNvPr id="15" name="Text 11"/>
          <p:cNvSpPr/>
          <p:nvPr/>
        </p:nvSpPr>
        <p:spPr>
          <a:xfrm>
            <a:off x="649224" y="3063240"/>
            <a:ext cx="1280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3A4A5B"/>
                </a:solidFill>
              </a:rPr>
              <a:t>Student &amp; family record</a:t>
            </a:r>
            <a:endParaRPr lang="en-US" sz="1200" dirty="0"/>
          </a:p>
        </p:txBody>
      </p:sp>
      <p:sp>
        <p:nvSpPr>
          <p:cNvPr id="16" name="Shape 12"/>
          <p:cNvSpPr/>
          <p:nvPr/>
        </p:nvSpPr>
        <p:spPr>
          <a:xfrm>
            <a:off x="4005072" y="2834640"/>
            <a:ext cx="502920" cy="0"/>
          </a:xfrm>
          <a:prstGeom prst="line">
            <a:avLst/>
          </a:prstGeom>
          <a:noFill/>
          <a:ln w="17780">
            <a:solidFill>
              <a:srgbClr val="C6D0DA"/>
            </a:solidFill>
            <a:prstDash val="solid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17" name="Shape 13"/>
          <p:cNvSpPr/>
          <p:nvPr/>
        </p:nvSpPr>
        <p:spPr>
          <a:xfrm>
            <a:off x="2404872" y="1874520"/>
            <a:ext cx="1572768" cy="2011680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10160">
            <a:solidFill>
              <a:srgbClr val="DDE4EC"/>
            </a:solidFill>
            <a:prstDash val="solid"/>
          </a:ln>
          <a:effectLst>
            <a:outerShdw blurRad="15240" dist="508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8" name="Shape 14"/>
          <p:cNvSpPr/>
          <p:nvPr/>
        </p:nvSpPr>
        <p:spPr>
          <a:xfrm>
            <a:off x="2980944" y="2084832"/>
            <a:ext cx="420624" cy="420624"/>
          </a:xfrm>
          <a:prstGeom prst="ellipse">
            <a:avLst/>
          </a:prstGeom>
          <a:solidFill>
            <a:srgbClr val="EEF4FF"/>
          </a:solidFill>
          <a:ln w="12700">
            <a:solidFill>
              <a:srgbClr val="EEF4FF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073481" y="2190455"/>
            <a:ext cx="235549" cy="209377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2542032" y="1965960"/>
            <a:ext cx="228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18096"/>
                </a:solidFill>
              </a:rPr>
              <a:t>2</a:t>
            </a:r>
            <a:endParaRPr lang="en-US" sz="1200" dirty="0"/>
          </a:p>
        </p:txBody>
      </p:sp>
      <p:sp>
        <p:nvSpPr>
          <p:cNvPr id="21" name="Text 16"/>
          <p:cNvSpPr/>
          <p:nvPr/>
        </p:nvSpPr>
        <p:spPr>
          <a:xfrm>
            <a:off x="2569464" y="2697480"/>
            <a:ext cx="12435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17344F"/>
                </a:solidFill>
              </a:rPr>
              <a:t>Enrollment</a:t>
            </a:r>
            <a:endParaRPr lang="en-US" sz="1450" dirty="0"/>
          </a:p>
        </p:txBody>
      </p:sp>
      <p:sp>
        <p:nvSpPr>
          <p:cNvPr id="22" name="Text 17"/>
          <p:cNvSpPr/>
          <p:nvPr/>
        </p:nvSpPr>
        <p:spPr>
          <a:xfrm>
            <a:off x="2551176" y="3063240"/>
            <a:ext cx="1280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3A4A5B"/>
                </a:solidFill>
              </a:rPr>
              <a:t>Year, class &amp; section</a:t>
            </a:r>
            <a:endParaRPr lang="en-US" sz="1200" dirty="0"/>
          </a:p>
        </p:txBody>
      </p:sp>
      <p:sp>
        <p:nvSpPr>
          <p:cNvPr id="23" name="Shape 18"/>
          <p:cNvSpPr/>
          <p:nvPr/>
        </p:nvSpPr>
        <p:spPr>
          <a:xfrm>
            <a:off x="5907024" y="2834640"/>
            <a:ext cx="502920" cy="0"/>
          </a:xfrm>
          <a:prstGeom prst="line">
            <a:avLst/>
          </a:prstGeom>
          <a:noFill/>
          <a:ln w="17780">
            <a:solidFill>
              <a:srgbClr val="C6D0DA"/>
            </a:solidFill>
            <a:prstDash val="solid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24" name="Shape 19"/>
          <p:cNvSpPr/>
          <p:nvPr/>
        </p:nvSpPr>
        <p:spPr>
          <a:xfrm>
            <a:off x="4306824" y="1874520"/>
            <a:ext cx="1572768" cy="2011680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10160">
            <a:solidFill>
              <a:srgbClr val="DDE4EC"/>
            </a:solidFill>
            <a:prstDash val="solid"/>
          </a:ln>
          <a:effectLst>
            <a:outerShdw blurRad="15240" dist="508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5" name="Shape 20"/>
          <p:cNvSpPr/>
          <p:nvPr/>
        </p:nvSpPr>
        <p:spPr>
          <a:xfrm>
            <a:off x="4882896" y="2084832"/>
            <a:ext cx="420624" cy="420624"/>
          </a:xfrm>
          <a:prstGeom prst="ellipse">
            <a:avLst/>
          </a:prstGeom>
          <a:solidFill>
            <a:srgbClr val="ECFAF8"/>
          </a:solidFill>
          <a:ln w="12700">
            <a:solidFill>
              <a:srgbClr val="ECFAF8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26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90155" y="2177369"/>
            <a:ext cx="206106" cy="235549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4443984" y="1965960"/>
            <a:ext cx="228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18096"/>
                </a:solidFill>
              </a:rPr>
              <a:t>3</a:t>
            </a:r>
            <a:endParaRPr lang="en-US" sz="1200" dirty="0"/>
          </a:p>
        </p:txBody>
      </p:sp>
      <p:sp>
        <p:nvSpPr>
          <p:cNvPr id="28" name="Text 22"/>
          <p:cNvSpPr/>
          <p:nvPr/>
        </p:nvSpPr>
        <p:spPr>
          <a:xfrm>
            <a:off x="4471416" y="2697480"/>
            <a:ext cx="12435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17344F"/>
                </a:solidFill>
              </a:rPr>
              <a:t>Daily learning</a:t>
            </a:r>
            <a:endParaRPr lang="en-US" sz="1450" dirty="0"/>
          </a:p>
        </p:txBody>
      </p:sp>
      <p:sp>
        <p:nvSpPr>
          <p:cNvPr id="29" name="Text 23"/>
          <p:cNvSpPr/>
          <p:nvPr/>
        </p:nvSpPr>
        <p:spPr>
          <a:xfrm>
            <a:off x="4453128" y="3063240"/>
            <a:ext cx="1280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3A4A5B"/>
                </a:solidFill>
              </a:rPr>
              <a:t>Timetable &amp; attendance</a:t>
            </a:r>
            <a:endParaRPr lang="en-US" sz="1200" dirty="0"/>
          </a:p>
        </p:txBody>
      </p:sp>
      <p:sp>
        <p:nvSpPr>
          <p:cNvPr id="30" name="Shape 24"/>
          <p:cNvSpPr/>
          <p:nvPr/>
        </p:nvSpPr>
        <p:spPr>
          <a:xfrm>
            <a:off x="7808976" y="2834640"/>
            <a:ext cx="502920" cy="0"/>
          </a:xfrm>
          <a:prstGeom prst="line">
            <a:avLst/>
          </a:prstGeom>
          <a:noFill/>
          <a:ln w="17780">
            <a:solidFill>
              <a:srgbClr val="C6D0DA"/>
            </a:solidFill>
            <a:prstDash val="solid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31" name="Shape 25"/>
          <p:cNvSpPr/>
          <p:nvPr/>
        </p:nvSpPr>
        <p:spPr>
          <a:xfrm>
            <a:off x="6208776" y="1874520"/>
            <a:ext cx="1572768" cy="2011680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10160">
            <a:solidFill>
              <a:srgbClr val="DDE4EC"/>
            </a:solidFill>
            <a:prstDash val="solid"/>
          </a:ln>
          <a:effectLst>
            <a:outerShdw blurRad="15240" dist="508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2" name="Shape 26"/>
          <p:cNvSpPr/>
          <p:nvPr/>
        </p:nvSpPr>
        <p:spPr>
          <a:xfrm>
            <a:off x="6784848" y="2084832"/>
            <a:ext cx="420624" cy="420624"/>
          </a:xfrm>
          <a:prstGeom prst="ellipse">
            <a:avLst/>
          </a:prstGeom>
          <a:solidFill>
            <a:srgbClr val="F4F1FF"/>
          </a:solidFill>
          <a:ln w="12700">
            <a:solidFill>
              <a:srgbClr val="F4F1FF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33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906829" y="2177369"/>
            <a:ext cx="176662" cy="235549"/>
          </a:xfrm>
          <a:prstGeom prst="rect">
            <a:avLst/>
          </a:prstGeom>
        </p:spPr>
      </p:pic>
      <p:sp>
        <p:nvSpPr>
          <p:cNvPr id="34" name="Text 27"/>
          <p:cNvSpPr/>
          <p:nvPr/>
        </p:nvSpPr>
        <p:spPr>
          <a:xfrm>
            <a:off x="6345936" y="1965960"/>
            <a:ext cx="228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18096"/>
                </a:solidFill>
              </a:rPr>
              <a:t>4</a:t>
            </a:r>
            <a:endParaRPr lang="en-US" sz="1200" dirty="0"/>
          </a:p>
        </p:txBody>
      </p:sp>
      <p:sp>
        <p:nvSpPr>
          <p:cNvPr id="35" name="Text 28"/>
          <p:cNvSpPr/>
          <p:nvPr/>
        </p:nvSpPr>
        <p:spPr>
          <a:xfrm>
            <a:off x="6373368" y="2697480"/>
            <a:ext cx="12435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17344F"/>
                </a:solidFill>
              </a:rPr>
              <a:t>Assessment</a:t>
            </a:r>
            <a:endParaRPr lang="en-US" sz="1450" dirty="0"/>
          </a:p>
        </p:txBody>
      </p:sp>
      <p:sp>
        <p:nvSpPr>
          <p:cNvPr id="36" name="Text 29"/>
          <p:cNvSpPr/>
          <p:nvPr/>
        </p:nvSpPr>
        <p:spPr>
          <a:xfrm>
            <a:off x="6355080" y="3063240"/>
            <a:ext cx="1280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3A4A5B"/>
                </a:solidFill>
              </a:rPr>
              <a:t>Exams &amp; grade entry</a:t>
            </a:r>
            <a:endParaRPr lang="en-US" sz="1200" dirty="0"/>
          </a:p>
        </p:txBody>
      </p:sp>
      <p:sp>
        <p:nvSpPr>
          <p:cNvPr id="37" name="Shape 30"/>
          <p:cNvSpPr/>
          <p:nvPr/>
        </p:nvSpPr>
        <p:spPr>
          <a:xfrm>
            <a:off x="9710928" y="2834640"/>
            <a:ext cx="502920" cy="0"/>
          </a:xfrm>
          <a:prstGeom prst="line">
            <a:avLst/>
          </a:prstGeom>
          <a:noFill/>
          <a:ln w="17780">
            <a:solidFill>
              <a:srgbClr val="C6D0DA"/>
            </a:solidFill>
            <a:prstDash val="solid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38" name="Shape 31"/>
          <p:cNvSpPr/>
          <p:nvPr/>
        </p:nvSpPr>
        <p:spPr>
          <a:xfrm>
            <a:off x="8110728" y="1874520"/>
            <a:ext cx="1572768" cy="2011680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10160">
            <a:solidFill>
              <a:srgbClr val="DDE4EC"/>
            </a:solidFill>
            <a:prstDash val="solid"/>
          </a:ln>
          <a:effectLst>
            <a:outerShdw blurRad="15240" dist="508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9" name="Shape 32"/>
          <p:cNvSpPr/>
          <p:nvPr/>
        </p:nvSpPr>
        <p:spPr>
          <a:xfrm>
            <a:off x="8686800" y="2084832"/>
            <a:ext cx="420624" cy="420624"/>
          </a:xfrm>
          <a:prstGeom prst="ellipse">
            <a:avLst/>
          </a:prstGeom>
          <a:solidFill>
            <a:srgbClr val="EAF8F1"/>
          </a:solidFill>
          <a:ln w="12700">
            <a:solidFill>
              <a:srgbClr val="EAF8F1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40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808781" y="2177369"/>
            <a:ext cx="176662" cy="235549"/>
          </a:xfrm>
          <a:prstGeom prst="rect">
            <a:avLst/>
          </a:prstGeom>
        </p:spPr>
      </p:pic>
      <p:sp>
        <p:nvSpPr>
          <p:cNvPr id="41" name="Text 33"/>
          <p:cNvSpPr/>
          <p:nvPr/>
        </p:nvSpPr>
        <p:spPr>
          <a:xfrm>
            <a:off x="8247888" y="1965960"/>
            <a:ext cx="228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18096"/>
                </a:solidFill>
              </a:rPr>
              <a:t>5</a:t>
            </a:r>
            <a:endParaRPr lang="en-US" sz="1200" dirty="0"/>
          </a:p>
        </p:txBody>
      </p:sp>
      <p:sp>
        <p:nvSpPr>
          <p:cNvPr id="42" name="Text 34"/>
          <p:cNvSpPr/>
          <p:nvPr/>
        </p:nvSpPr>
        <p:spPr>
          <a:xfrm>
            <a:off x="8275320" y="2697480"/>
            <a:ext cx="12435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17344F"/>
                </a:solidFill>
              </a:rPr>
              <a:t>Results</a:t>
            </a:r>
            <a:endParaRPr lang="en-US" sz="1450" dirty="0"/>
          </a:p>
        </p:txBody>
      </p:sp>
      <p:sp>
        <p:nvSpPr>
          <p:cNvPr id="43" name="Text 35"/>
          <p:cNvSpPr/>
          <p:nvPr/>
        </p:nvSpPr>
        <p:spPr>
          <a:xfrm>
            <a:off x="8257032" y="3063240"/>
            <a:ext cx="1280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3A4A5B"/>
                </a:solidFill>
              </a:rPr>
              <a:t>Gradebook &amp; report cards</a:t>
            </a:r>
            <a:endParaRPr lang="en-US" sz="1200" dirty="0"/>
          </a:p>
        </p:txBody>
      </p:sp>
      <p:sp>
        <p:nvSpPr>
          <p:cNvPr id="44" name="Shape 36"/>
          <p:cNvSpPr/>
          <p:nvPr/>
        </p:nvSpPr>
        <p:spPr>
          <a:xfrm>
            <a:off x="10012680" y="1874520"/>
            <a:ext cx="1572768" cy="2011680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10160">
            <a:solidFill>
              <a:srgbClr val="DDE4EC"/>
            </a:solidFill>
            <a:prstDash val="solid"/>
          </a:ln>
          <a:effectLst>
            <a:outerShdw blurRad="15240" dist="508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45" name="Shape 37"/>
          <p:cNvSpPr/>
          <p:nvPr/>
        </p:nvSpPr>
        <p:spPr>
          <a:xfrm>
            <a:off x="10588752" y="2084832"/>
            <a:ext cx="420624" cy="420624"/>
          </a:xfrm>
          <a:prstGeom prst="ellipse">
            <a:avLst/>
          </a:prstGeom>
          <a:solidFill>
            <a:srgbClr val="FFF7E8"/>
          </a:solidFill>
          <a:ln w="12700">
            <a:solidFill>
              <a:srgbClr val="FFF7E8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46" name="Image 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696011" y="2177369"/>
            <a:ext cx="206106" cy="235549"/>
          </a:xfrm>
          <a:prstGeom prst="rect">
            <a:avLst/>
          </a:prstGeom>
        </p:spPr>
      </p:pic>
      <p:sp>
        <p:nvSpPr>
          <p:cNvPr id="47" name="Text 38"/>
          <p:cNvSpPr/>
          <p:nvPr/>
        </p:nvSpPr>
        <p:spPr>
          <a:xfrm>
            <a:off x="10149840" y="1965960"/>
            <a:ext cx="228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18096"/>
                </a:solidFill>
              </a:rPr>
              <a:t>6</a:t>
            </a:r>
            <a:endParaRPr lang="en-US" sz="1200" dirty="0"/>
          </a:p>
        </p:txBody>
      </p:sp>
      <p:sp>
        <p:nvSpPr>
          <p:cNvPr id="48" name="Text 39"/>
          <p:cNvSpPr/>
          <p:nvPr/>
        </p:nvSpPr>
        <p:spPr>
          <a:xfrm>
            <a:off x="10177272" y="2697480"/>
            <a:ext cx="12435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17344F"/>
                </a:solidFill>
              </a:rPr>
              <a:t>Progression</a:t>
            </a:r>
            <a:endParaRPr lang="en-US" sz="1450" dirty="0"/>
          </a:p>
        </p:txBody>
      </p:sp>
      <p:sp>
        <p:nvSpPr>
          <p:cNvPr id="49" name="Text 40"/>
          <p:cNvSpPr/>
          <p:nvPr/>
        </p:nvSpPr>
        <p:spPr>
          <a:xfrm>
            <a:off x="10158984" y="3063240"/>
            <a:ext cx="1280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3A4A5B"/>
                </a:solidFill>
              </a:rPr>
              <a:t>Promotion to next year</a:t>
            </a:r>
            <a:endParaRPr lang="en-US" sz="1200" dirty="0"/>
          </a:p>
        </p:txBody>
      </p:sp>
      <p:sp>
        <p:nvSpPr>
          <p:cNvPr id="50" name="Shape 41"/>
          <p:cNvSpPr/>
          <p:nvPr/>
        </p:nvSpPr>
        <p:spPr>
          <a:xfrm>
            <a:off x="777240" y="4325112"/>
            <a:ext cx="10607040" cy="1234440"/>
          </a:xfrm>
          <a:prstGeom prst="roundRect">
            <a:avLst>
              <a:gd name="adj" fmla="val 5926"/>
            </a:avLst>
          </a:prstGeom>
          <a:solidFill>
            <a:srgbClr val="F7F9FC"/>
          </a:solidFill>
          <a:ln w="10160">
            <a:solidFill>
              <a:srgbClr val="F7F9F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1" name="Text 42"/>
          <p:cNvSpPr/>
          <p:nvPr/>
        </p:nvSpPr>
        <p:spPr>
          <a:xfrm>
            <a:off x="1005840" y="4572000"/>
            <a:ext cx="1188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7344F"/>
                </a:solidFill>
              </a:rPr>
              <a:t>For the school</a:t>
            </a:r>
            <a:endParaRPr lang="en-US" sz="1300" dirty="0"/>
          </a:p>
        </p:txBody>
      </p:sp>
      <p:sp>
        <p:nvSpPr>
          <p:cNvPr id="52" name="Shape 43"/>
          <p:cNvSpPr/>
          <p:nvPr/>
        </p:nvSpPr>
        <p:spPr>
          <a:xfrm>
            <a:off x="2286000" y="4544568"/>
            <a:ext cx="73152" cy="73152"/>
          </a:xfrm>
          <a:prstGeom prst="ellipse">
            <a:avLst/>
          </a:prstGeom>
          <a:solidFill>
            <a:srgbClr val="246BFD"/>
          </a:solidFill>
          <a:ln w="12700">
            <a:solidFill>
              <a:srgbClr val="246BF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3" name="Text 44"/>
          <p:cNvSpPr/>
          <p:nvPr/>
        </p:nvSpPr>
        <p:spPr>
          <a:xfrm>
            <a:off x="2450592" y="4462272"/>
            <a:ext cx="8293608" cy="189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80" dirty="0">
                <a:solidFill>
                  <a:srgbClr val="3A4A5B"/>
                </a:solidFill>
              </a:rPr>
              <a:t>Less duplicate entry between departments</a:t>
            </a:r>
            <a:endParaRPr lang="en-US" sz="1180" dirty="0"/>
          </a:p>
        </p:txBody>
      </p:sp>
      <p:sp>
        <p:nvSpPr>
          <p:cNvPr id="54" name="Shape 45"/>
          <p:cNvSpPr/>
          <p:nvPr/>
        </p:nvSpPr>
        <p:spPr>
          <a:xfrm>
            <a:off x="2286000" y="4761738"/>
            <a:ext cx="73152" cy="73152"/>
          </a:xfrm>
          <a:prstGeom prst="ellipse">
            <a:avLst/>
          </a:prstGeom>
          <a:solidFill>
            <a:srgbClr val="246BFD"/>
          </a:solidFill>
          <a:ln w="12700">
            <a:solidFill>
              <a:srgbClr val="246BF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5" name="Text 46"/>
          <p:cNvSpPr/>
          <p:nvPr/>
        </p:nvSpPr>
        <p:spPr>
          <a:xfrm>
            <a:off x="2450592" y="4679442"/>
            <a:ext cx="8293608" cy="189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80" dirty="0">
                <a:solidFill>
                  <a:srgbClr val="3A4A5B"/>
                </a:solidFill>
              </a:rPr>
              <a:t>Consistent academic records across the year</a:t>
            </a:r>
            <a:endParaRPr lang="en-US" sz="1180" dirty="0"/>
          </a:p>
        </p:txBody>
      </p:sp>
      <p:sp>
        <p:nvSpPr>
          <p:cNvPr id="56" name="Shape 47"/>
          <p:cNvSpPr/>
          <p:nvPr/>
        </p:nvSpPr>
        <p:spPr>
          <a:xfrm>
            <a:off x="2286000" y="4978908"/>
            <a:ext cx="73152" cy="73152"/>
          </a:xfrm>
          <a:prstGeom prst="ellipse">
            <a:avLst/>
          </a:prstGeom>
          <a:solidFill>
            <a:srgbClr val="246BFD"/>
          </a:solidFill>
          <a:ln w="12700">
            <a:solidFill>
              <a:srgbClr val="246BF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7" name="Text 48"/>
          <p:cNvSpPr/>
          <p:nvPr/>
        </p:nvSpPr>
        <p:spPr>
          <a:xfrm>
            <a:off x="2450592" y="4896612"/>
            <a:ext cx="8293608" cy="189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80" dirty="0">
                <a:solidFill>
                  <a:srgbClr val="3A4A5B"/>
                </a:solidFill>
              </a:rPr>
              <a:t>Faster access to attendance, grades and report cards</a:t>
            </a:r>
            <a:endParaRPr lang="en-US" sz="1180" dirty="0"/>
          </a:p>
        </p:txBody>
      </p:sp>
      <p:sp>
        <p:nvSpPr>
          <p:cNvPr id="58" name="Shape 49"/>
          <p:cNvSpPr/>
          <p:nvPr/>
        </p:nvSpPr>
        <p:spPr>
          <a:xfrm>
            <a:off x="2286000" y="5196078"/>
            <a:ext cx="73152" cy="73152"/>
          </a:xfrm>
          <a:prstGeom prst="ellipse">
            <a:avLst/>
          </a:prstGeom>
          <a:solidFill>
            <a:srgbClr val="246BFD"/>
          </a:solidFill>
          <a:ln w="12700">
            <a:solidFill>
              <a:srgbClr val="246BF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9" name="Text 50"/>
          <p:cNvSpPr/>
          <p:nvPr/>
        </p:nvSpPr>
        <p:spPr>
          <a:xfrm>
            <a:off x="2450592" y="5113782"/>
            <a:ext cx="8293608" cy="189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80" dirty="0">
                <a:solidFill>
                  <a:srgbClr val="3A4A5B"/>
                </a:solidFill>
              </a:rPr>
              <a:t>Clearer visibility for leadership and families</a:t>
            </a:r>
            <a:endParaRPr lang="en-US" sz="1180" dirty="0"/>
          </a:p>
        </p:txBody>
      </p:sp>
      <p:sp>
        <p:nvSpPr>
          <p:cNvPr id="60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67160" y="6455664"/>
            <a:ext cx="274320" cy="14630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 anchor="ctr"/>
          <a:lstStyle>
            <a:lvl1pPr>
              <a:defRPr sz="1200">
                <a:solidFill>
                  <a:srgbClr val="8A96A5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r>
              <a:rPr sz="950" b="0">
                <a:solidFill>
                  <a:srgbClr val="718096"/>
                </a:solidFill>
              </a:rPr>
              <a:t>6</a:t>
            </a:r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9184" y="128016"/>
            <a:ext cx="640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734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ABJAD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1188720" y="128016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7180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Finance &amp; operations</a:t>
            </a:r>
            <a:endParaRPr lang="en-US" sz="1200" dirty="0"/>
          </a:p>
        </p:txBody>
      </p:sp>
      <p:pic>
        <p:nvPicPr>
          <p:cNvPr id="4" name="Image 0" descr="/mnt/data/abjad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5263" y="100584"/>
            <a:ext cx="266673" cy="301752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29184" y="411480"/>
            <a:ext cx="11466576" cy="0"/>
          </a:xfrm>
          <a:prstGeom prst="line">
            <a:avLst/>
          </a:prstGeom>
          <a:noFill/>
          <a:ln w="8890">
            <a:solidFill>
              <a:srgbClr val="E9ED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3"/>
          <p:cNvSpPr/>
          <p:nvPr/>
        </p:nvSpPr>
        <p:spPr>
          <a:xfrm>
            <a:off x="8778240" y="6400800"/>
            <a:ext cx="2423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sz="1050" b="0">
                <a:solidFill>
                  <a:srgbClr val="718096"/>
                </a:solidFill>
              </a:rPr>
              <a:t>School sales presentation | 7/13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411480" y="658368"/>
            <a:ext cx="10972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734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Finance, payroll &amp; operations in one view</a:t>
            </a:r>
            <a:endParaRPr lang="en-US" sz="2600" dirty="0"/>
          </a:p>
        </p:txBody>
      </p:sp>
      <p:sp>
        <p:nvSpPr>
          <p:cNvPr id="8" name="Text 5"/>
          <p:cNvSpPr/>
          <p:nvPr/>
        </p:nvSpPr>
        <p:spPr>
          <a:xfrm>
            <a:off x="411480" y="1152144"/>
            <a:ext cx="10972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7180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Abjad helps schools move from disconnected spreadsheets toward structured, traceable financial and operational workflows.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594360" y="1828800"/>
            <a:ext cx="3429000" cy="352044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 w="10160">
            <a:solidFill>
              <a:srgbClr val="DDE4EC"/>
            </a:solidFill>
            <a:prstDash val="solid"/>
          </a:ln>
          <a:effectLst>
            <a:outerShdw blurRad="15240" dist="508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0" name="Shape 7"/>
          <p:cNvSpPr/>
          <p:nvPr/>
        </p:nvSpPr>
        <p:spPr>
          <a:xfrm>
            <a:off x="822960" y="2084832"/>
            <a:ext cx="457200" cy="457200"/>
          </a:xfrm>
          <a:prstGeom prst="ellipse">
            <a:avLst/>
          </a:prstGeom>
          <a:solidFill>
            <a:srgbClr val="EAF8F1"/>
          </a:solidFill>
          <a:ln w="12700">
            <a:solidFill>
              <a:srgbClr val="EAF8F1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5548" y="2185416"/>
            <a:ext cx="192024" cy="256032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417320" y="2121408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44F"/>
                </a:solidFill>
              </a:rPr>
              <a:t>Student Finance</a:t>
            </a:r>
            <a:endParaRPr lang="en-US" sz="1600" dirty="0"/>
          </a:p>
        </p:txBody>
      </p:sp>
      <p:sp>
        <p:nvSpPr>
          <p:cNvPr id="13" name="Shape 9"/>
          <p:cNvSpPr/>
          <p:nvPr/>
        </p:nvSpPr>
        <p:spPr>
          <a:xfrm>
            <a:off x="868680" y="2921508"/>
            <a:ext cx="73152" cy="73152"/>
          </a:xfrm>
          <a:prstGeom prst="ellipse">
            <a:avLst/>
          </a:prstGeom>
          <a:solidFill>
            <a:srgbClr val="1F9D63"/>
          </a:solidFill>
          <a:ln w="12700">
            <a:solidFill>
              <a:srgbClr val="1F9D6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10"/>
          <p:cNvSpPr/>
          <p:nvPr/>
        </p:nvSpPr>
        <p:spPr>
          <a:xfrm>
            <a:off x="1033272" y="2743200"/>
            <a:ext cx="2670048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30" dirty="0">
                <a:solidFill>
                  <a:srgbClr val="3A4A5B"/>
                </a:solidFill>
              </a:rPr>
              <a:t>Fee structures &amp; payment terms</a:t>
            </a:r>
            <a:endParaRPr lang="en-US" sz="1230" dirty="0"/>
          </a:p>
        </p:txBody>
      </p:sp>
      <p:sp>
        <p:nvSpPr>
          <p:cNvPr id="15" name="Shape 11"/>
          <p:cNvSpPr/>
          <p:nvPr/>
        </p:nvSpPr>
        <p:spPr>
          <a:xfrm>
            <a:off x="868680" y="3378708"/>
            <a:ext cx="73152" cy="73152"/>
          </a:xfrm>
          <a:prstGeom prst="ellipse">
            <a:avLst/>
          </a:prstGeom>
          <a:solidFill>
            <a:srgbClr val="1F9D63"/>
          </a:solidFill>
          <a:ln w="12700">
            <a:solidFill>
              <a:srgbClr val="1F9D6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2"/>
          <p:cNvSpPr/>
          <p:nvPr/>
        </p:nvSpPr>
        <p:spPr>
          <a:xfrm>
            <a:off x="1033272" y="3200400"/>
            <a:ext cx="2670048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30" dirty="0">
                <a:solidFill>
                  <a:srgbClr val="3A4A5B"/>
                </a:solidFill>
              </a:rPr>
              <a:t>Payments &amp; references</a:t>
            </a:r>
            <a:endParaRPr lang="en-US" sz="1230" dirty="0"/>
          </a:p>
        </p:txBody>
      </p:sp>
      <p:sp>
        <p:nvSpPr>
          <p:cNvPr id="17" name="Shape 13"/>
          <p:cNvSpPr/>
          <p:nvPr/>
        </p:nvSpPr>
        <p:spPr>
          <a:xfrm>
            <a:off x="868680" y="3835908"/>
            <a:ext cx="73152" cy="73152"/>
          </a:xfrm>
          <a:prstGeom prst="ellipse">
            <a:avLst/>
          </a:prstGeom>
          <a:solidFill>
            <a:srgbClr val="1F9D63"/>
          </a:solidFill>
          <a:ln w="12700">
            <a:solidFill>
              <a:srgbClr val="1F9D6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Text 14"/>
          <p:cNvSpPr/>
          <p:nvPr/>
        </p:nvSpPr>
        <p:spPr>
          <a:xfrm>
            <a:off x="1033272" y="3657600"/>
            <a:ext cx="2670048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30" dirty="0">
                <a:solidFill>
                  <a:srgbClr val="3A4A5B"/>
                </a:solidFill>
              </a:rPr>
              <a:t>Discounts &amp; penalties</a:t>
            </a:r>
            <a:endParaRPr lang="en-US" sz="1230" dirty="0"/>
          </a:p>
        </p:txBody>
      </p:sp>
      <p:sp>
        <p:nvSpPr>
          <p:cNvPr id="19" name="Shape 15"/>
          <p:cNvSpPr/>
          <p:nvPr/>
        </p:nvSpPr>
        <p:spPr>
          <a:xfrm>
            <a:off x="868680" y="4293108"/>
            <a:ext cx="73152" cy="73152"/>
          </a:xfrm>
          <a:prstGeom prst="ellipse">
            <a:avLst/>
          </a:prstGeom>
          <a:solidFill>
            <a:srgbClr val="1F9D63"/>
          </a:solidFill>
          <a:ln w="12700">
            <a:solidFill>
              <a:srgbClr val="1F9D6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Text 16"/>
          <p:cNvSpPr/>
          <p:nvPr/>
        </p:nvSpPr>
        <p:spPr>
          <a:xfrm>
            <a:off x="1033272" y="4114800"/>
            <a:ext cx="2670048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30" dirty="0">
                <a:solidFill>
                  <a:srgbClr val="3A4A5B"/>
                </a:solidFill>
              </a:rPr>
              <a:t>Multi-currency support</a:t>
            </a:r>
            <a:endParaRPr lang="en-US" sz="1230" dirty="0"/>
          </a:p>
        </p:txBody>
      </p:sp>
      <p:sp>
        <p:nvSpPr>
          <p:cNvPr id="21" name="Shape 17"/>
          <p:cNvSpPr/>
          <p:nvPr/>
        </p:nvSpPr>
        <p:spPr>
          <a:xfrm>
            <a:off x="868680" y="4681728"/>
            <a:ext cx="2743200" cy="0"/>
          </a:xfrm>
          <a:prstGeom prst="line">
            <a:avLst/>
          </a:prstGeom>
          <a:noFill/>
          <a:ln w="10160">
            <a:solidFill>
              <a:srgbClr val="DDE4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18"/>
          <p:cNvSpPr/>
          <p:nvPr/>
        </p:nvSpPr>
        <p:spPr>
          <a:xfrm>
            <a:off x="868680" y="4828032"/>
            <a:ext cx="2788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7344F"/>
                </a:solidFill>
              </a:rPr>
              <a:t>Benefit: clearer family balances and collection tracking</a:t>
            </a:r>
            <a:endParaRPr lang="en-US" sz="1200" dirty="0"/>
          </a:p>
        </p:txBody>
      </p:sp>
      <p:sp>
        <p:nvSpPr>
          <p:cNvPr id="23" name="Shape 19"/>
          <p:cNvSpPr/>
          <p:nvPr/>
        </p:nvSpPr>
        <p:spPr>
          <a:xfrm>
            <a:off x="4416552" y="1828800"/>
            <a:ext cx="3429000" cy="352044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 w="10160">
            <a:solidFill>
              <a:srgbClr val="DDE4EC"/>
            </a:solidFill>
            <a:prstDash val="solid"/>
          </a:ln>
          <a:effectLst>
            <a:outerShdw blurRad="15240" dist="508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4" name="Shape 20"/>
          <p:cNvSpPr/>
          <p:nvPr/>
        </p:nvSpPr>
        <p:spPr>
          <a:xfrm>
            <a:off x="4645152" y="2084832"/>
            <a:ext cx="457200" cy="457200"/>
          </a:xfrm>
          <a:prstGeom prst="ellipse">
            <a:avLst/>
          </a:prstGeom>
          <a:solidFill>
            <a:srgbClr val="EEF4FF"/>
          </a:solidFill>
          <a:ln w="12700">
            <a:solidFill>
              <a:srgbClr val="EEF4FF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25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45736" y="2211019"/>
            <a:ext cx="256032" cy="204826"/>
          </a:xfrm>
          <a:prstGeom prst="rect">
            <a:avLst/>
          </a:prstGeom>
        </p:spPr>
      </p:pic>
      <p:sp>
        <p:nvSpPr>
          <p:cNvPr id="26" name="Text 21"/>
          <p:cNvSpPr/>
          <p:nvPr/>
        </p:nvSpPr>
        <p:spPr>
          <a:xfrm>
            <a:off x="5239512" y="2121408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44F"/>
                </a:solidFill>
              </a:rPr>
              <a:t>Payroll</a:t>
            </a:r>
            <a:endParaRPr lang="en-US" sz="1600" dirty="0"/>
          </a:p>
        </p:txBody>
      </p:sp>
      <p:sp>
        <p:nvSpPr>
          <p:cNvPr id="27" name="Shape 22"/>
          <p:cNvSpPr/>
          <p:nvPr/>
        </p:nvSpPr>
        <p:spPr>
          <a:xfrm>
            <a:off x="4690872" y="2921508"/>
            <a:ext cx="73152" cy="73152"/>
          </a:xfrm>
          <a:prstGeom prst="ellipse">
            <a:avLst/>
          </a:prstGeom>
          <a:solidFill>
            <a:srgbClr val="246BFD"/>
          </a:solidFill>
          <a:ln w="12700">
            <a:solidFill>
              <a:srgbClr val="246BF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Text 23"/>
          <p:cNvSpPr/>
          <p:nvPr/>
        </p:nvSpPr>
        <p:spPr>
          <a:xfrm>
            <a:off x="4855464" y="2743200"/>
            <a:ext cx="2670048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30" dirty="0">
                <a:solidFill>
                  <a:srgbClr val="3A4A5B"/>
                </a:solidFill>
              </a:rPr>
              <a:t>Staff &amp; teacher contracts</a:t>
            </a:r>
            <a:endParaRPr lang="en-US" sz="1230" dirty="0"/>
          </a:p>
        </p:txBody>
      </p:sp>
      <p:sp>
        <p:nvSpPr>
          <p:cNvPr id="29" name="Shape 24"/>
          <p:cNvSpPr/>
          <p:nvPr/>
        </p:nvSpPr>
        <p:spPr>
          <a:xfrm>
            <a:off x="4690872" y="3378708"/>
            <a:ext cx="73152" cy="73152"/>
          </a:xfrm>
          <a:prstGeom prst="ellipse">
            <a:avLst/>
          </a:prstGeom>
          <a:solidFill>
            <a:srgbClr val="246BFD"/>
          </a:solidFill>
          <a:ln w="12700">
            <a:solidFill>
              <a:srgbClr val="246BF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Text 25"/>
          <p:cNvSpPr/>
          <p:nvPr/>
        </p:nvSpPr>
        <p:spPr>
          <a:xfrm>
            <a:off x="4855464" y="3200400"/>
            <a:ext cx="2670048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30" dirty="0">
                <a:solidFill>
                  <a:srgbClr val="3A4A5B"/>
                </a:solidFill>
              </a:rPr>
              <a:t>Salary components</a:t>
            </a:r>
            <a:endParaRPr lang="en-US" sz="1230" dirty="0"/>
          </a:p>
        </p:txBody>
      </p:sp>
      <p:sp>
        <p:nvSpPr>
          <p:cNvPr id="31" name="Shape 26"/>
          <p:cNvSpPr/>
          <p:nvPr/>
        </p:nvSpPr>
        <p:spPr>
          <a:xfrm>
            <a:off x="4690872" y="3835908"/>
            <a:ext cx="73152" cy="73152"/>
          </a:xfrm>
          <a:prstGeom prst="ellipse">
            <a:avLst/>
          </a:prstGeom>
          <a:solidFill>
            <a:srgbClr val="246BFD"/>
          </a:solidFill>
          <a:ln w="12700">
            <a:solidFill>
              <a:srgbClr val="246BF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Text 27"/>
          <p:cNvSpPr/>
          <p:nvPr/>
        </p:nvSpPr>
        <p:spPr>
          <a:xfrm>
            <a:off x="4855464" y="3657600"/>
            <a:ext cx="2670048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30" dirty="0">
                <a:solidFill>
                  <a:srgbClr val="3A4A5B"/>
                </a:solidFill>
              </a:rPr>
              <a:t>Payroll runs &amp; payslips</a:t>
            </a:r>
            <a:endParaRPr lang="en-US" sz="1230" dirty="0"/>
          </a:p>
        </p:txBody>
      </p:sp>
      <p:sp>
        <p:nvSpPr>
          <p:cNvPr id="33" name="Shape 28"/>
          <p:cNvSpPr/>
          <p:nvPr/>
        </p:nvSpPr>
        <p:spPr>
          <a:xfrm>
            <a:off x="4690872" y="4293108"/>
            <a:ext cx="73152" cy="73152"/>
          </a:xfrm>
          <a:prstGeom prst="ellipse">
            <a:avLst/>
          </a:prstGeom>
          <a:solidFill>
            <a:srgbClr val="246BFD"/>
          </a:solidFill>
          <a:ln w="12700">
            <a:solidFill>
              <a:srgbClr val="246BF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4" name="Text 29"/>
          <p:cNvSpPr/>
          <p:nvPr/>
        </p:nvSpPr>
        <p:spPr>
          <a:xfrm>
            <a:off x="4855464" y="4114800"/>
            <a:ext cx="2670048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30" dirty="0">
                <a:solidFill>
                  <a:srgbClr val="3A4A5B"/>
                </a:solidFill>
              </a:rPr>
              <a:t>Payroll reporting</a:t>
            </a:r>
            <a:endParaRPr lang="en-US" sz="1230" dirty="0"/>
          </a:p>
        </p:txBody>
      </p:sp>
      <p:sp>
        <p:nvSpPr>
          <p:cNvPr id="35" name="Shape 30"/>
          <p:cNvSpPr/>
          <p:nvPr/>
        </p:nvSpPr>
        <p:spPr>
          <a:xfrm>
            <a:off x="4690872" y="4681728"/>
            <a:ext cx="2743200" cy="0"/>
          </a:xfrm>
          <a:prstGeom prst="line">
            <a:avLst/>
          </a:prstGeom>
          <a:noFill/>
          <a:ln w="10160">
            <a:solidFill>
              <a:srgbClr val="DDE4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6" name="Text 31"/>
          <p:cNvSpPr/>
          <p:nvPr/>
        </p:nvSpPr>
        <p:spPr>
          <a:xfrm>
            <a:off x="4690872" y="4828032"/>
            <a:ext cx="2788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7344F"/>
                </a:solidFill>
              </a:rPr>
              <a:t>Benefit: structured payroll calculation and reporting</a:t>
            </a:r>
            <a:endParaRPr lang="en-US" sz="1200" dirty="0"/>
          </a:p>
        </p:txBody>
      </p:sp>
      <p:sp>
        <p:nvSpPr>
          <p:cNvPr id="37" name="Shape 32"/>
          <p:cNvSpPr/>
          <p:nvPr/>
        </p:nvSpPr>
        <p:spPr>
          <a:xfrm>
            <a:off x="8238744" y="1828800"/>
            <a:ext cx="3429000" cy="352044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 w="10160">
            <a:solidFill>
              <a:srgbClr val="DDE4EC"/>
            </a:solidFill>
            <a:prstDash val="solid"/>
          </a:ln>
          <a:effectLst>
            <a:outerShdw blurRad="15240" dist="508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8" name="Shape 33"/>
          <p:cNvSpPr/>
          <p:nvPr/>
        </p:nvSpPr>
        <p:spPr>
          <a:xfrm>
            <a:off x="8467344" y="2084832"/>
            <a:ext cx="457200" cy="457200"/>
          </a:xfrm>
          <a:prstGeom prst="ellipse">
            <a:avLst/>
          </a:prstGeom>
          <a:solidFill>
            <a:srgbClr val="FFF7E8"/>
          </a:solidFill>
          <a:ln w="12700">
            <a:solidFill>
              <a:srgbClr val="FFF7E8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39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567928" y="2199640"/>
            <a:ext cx="256032" cy="227584"/>
          </a:xfrm>
          <a:prstGeom prst="rect">
            <a:avLst/>
          </a:prstGeom>
        </p:spPr>
      </p:pic>
      <p:sp>
        <p:nvSpPr>
          <p:cNvPr id="40" name="Text 34"/>
          <p:cNvSpPr/>
          <p:nvPr/>
        </p:nvSpPr>
        <p:spPr>
          <a:xfrm>
            <a:off x="9061704" y="2121408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44F"/>
                </a:solidFill>
              </a:rPr>
              <a:t>Operations</a:t>
            </a:r>
            <a:endParaRPr lang="en-US" sz="1600" dirty="0"/>
          </a:p>
        </p:txBody>
      </p:sp>
      <p:sp>
        <p:nvSpPr>
          <p:cNvPr id="41" name="Shape 35"/>
          <p:cNvSpPr/>
          <p:nvPr/>
        </p:nvSpPr>
        <p:spPr>
          <a:xfrm>
            <a:off x="8513064" y="2921508"/>
            <a:ext cx="73152" cy="73152"/>
          </a:xfrm>
          <a:prstGeom prst="ellipse">
            <a:avLst/>
          </a:prstGeom>
          <a:solidFill>
            <a:srgbClr val="F0A12A"/>
          </a:solidFill>
          <a:ln w="12700">
            <a:solidFill>
              <a:srgbClr val="F0A12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2" name="Text 36"/>
          <p:cNvSpPr/>
          <p:nvPr/>
        </p:nvSpPr>
        <p:spPr>
          <a:xfrm>
            <a:off x="8677656" y="2743200"/>
            <a:ext cx="2670048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30" dirty="0">
                <a:solidFill>
                  <a:srgbClr val="3A4A5B"/>
                </a:solidFill>
              </a:rPr>
              <a:t>Supplies &amp; stock</a:t>
            </a:r>
            <a:endParaRPr lang="en-US" sz="1230" dirty="0"/>
          </a:p>
        </p:txBody>
      </p:sp>
      <p:sp>
        <p:nvSpPr>
          <p:cNvPr id="43" name="Shape 37"/>
          <p:cNvSpPr/>
          <p:nvPr/>
        </p:nvSpPr>
        <p:spPr>
          <a:xfrm>
            <a:off x="8513064" y="3378708"/>
            <a:ext cx="73152" cy="73152"/>
          </a:xfrm>
          <a:prstGeom prst="ellipse">
            <a:avLst/>
          </a:prstGeom>
          <a:solidFill>
            <a:srgbClr val="F0A12A"/>
          </a:solidFill>
          <a:ln w="12700">
            <a:solidFill>
              <a:srgbClr val="F0A12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4" name="Text 38"/>
          <p:cNvSpPr/>
          <p:nvPr/>
        </p:nvSpPr>
        <p:spPr>
          <a:xfrm>
            <a:off x="8677656" y="3200400"/>
            <a:ext cx="2670048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30" dirty="0">
                <a:solidFill>
                  <a:srgbClr val="3A4A5B"/>
                </a:solidFill>
              </a:rPr>
              <a:t>Activities &amp; additional fees</a:t>
            </a:r>
            <a:endParaRPr lang="en-US" sz="1230" dirty="0"/>
          </a:p>
        </p:txBody>
      </p:sp>
      <p:sp>
        <p:nvSpPr>
          <p:cNvPr id="45" name="Shape 39"/>
          <p:cNvSpPr/>
          <p:nvPr/>
        </p:nvSpPr>
        <p:spPr>
          <a:xfrm>
            <a:off x="8513064" y="3835908"/>
            <a:ext cx="73152" cy="73152"/>
          </a:xfrm>
          <a:prstGeom prst="ellipse">
            <a:avLst/>
          </a:prstGeom>
          <a:solidFill>
            <a:srgbClr val="F0A12A"/>
          </a:solidFill>
          <a:ln w="12700">
            <a:solidFill>
              <a:srgbClr val="F0A12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6" name="Text 40"/>
          <p:cNvSpPr/>
          <p:nvPr/>
        </p:nvSpPr>
        <p:spPr>
          <a:xfrm>
            <a:off x="8677656" y="3657600"/>
            <a:ext cx="2670048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30" dirty="0">
                <a:solidFill>
                  <a:srgbClr val="3A4A5B"/>
                </a:solidFill>
              </a:rPr>
              <a:t>Documents &amp; records</a:t>
            </a:r>
            <a:endParaRPr lang="en-US" sz="1230" dirty="0"/>
          </a:p>
        </p:txBody>
      </p:sp>
      <p:sp>
        <p:nvSpPr>
          <p:cNvPr id="47" name="Shape 41"/>
          <p:cNvSpPr/>
          <p:nvPr/>
        </p:nvSpPr>
        <p:spPr>
          <a:xfrm>
            <a:off x="8513064" y="4293108"/>
            <a:ext cx="73152" cy="73152"/>
          </a:xfrm>
          <a:prstGeom prst="ellipse">
            <a:avLst/>
          </a:prstGeom>
          <a:solidFill>
            <a:srgbClr val="F0A12A"/>
          </a:solidFill>
          <a:ln w="12700">
            <a:solidFill>
              <a:srgbClr val="F0A12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8" name="Text 42"/>
          <p:cNvSpPr/>
          <p:nvPr/>
        </p:nvSpPr>
        <p:spPr>
          <a:xfrm>
            <a:off x="8677656" y="4114800"/>
            <a:ext cx="2670048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30" dirty="0">
                <a:solidFill>
                  <a:srgbClr val="3A4A5B"/>
                </a:solidFill>
              </a:rPr>
              <a:t>Operational reporting</a:t>
            </a:r>
            <a:endParaRPr lang="en-US" sz="1230" dirty="0"/>
          </a:p>
        </p:txBody>
      </p:sp>
      <p:sp>
        <p:nvSpPr>
          <p:cNvPr id="49" name="Shape 43"/>
          <p:cNvSpPr/>
          <p:nvPr/>
        </p:nvSpPr>
        <p:spPr>
          <a:xfrm>
            <a:off x="8513064" y="4681728"/>
            <a:ext cx="2743200" cy="0"/>
          </a:xfrm>
          <a:prstGeom prst="line">
            <a:avLst/>
          </a:prstGeom>
          <a:noFill/>
          <a:ln w="10160">
            <a:solidFill>
              <a:srgbClr val="DDE4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0" name="Text 44"/>
          <p:cNvSpPr/>
          <p:nvPr/>
        </p:nvSpPr>
        <p:spPr>
          <a:xfrm>
            <a:off x="8513064" y="4828032"/>
            <a:ext cx="2788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7344F"/>
                </a:solidFill>
              </a:rPr>
              <a:t>Benefit: better control of daily school operations</a:t>
            </a:r>
            <a:endParaRPr lang="en-US" sz="1200" dirty="0"/>
          </a:p>
        </p:txBody>
      </p:sp>
      <p:sp>
        <p:nvSpPr>
          <p:cNvPr id="51" name="Shape 45"/>
          <p:cNvSpPr/>
          <p:nvPr/>
        </p:nvSpPr>
        <p:spPr>
          <a:xfrm>
            <a:off x="640080" y="5897880"/>
            <a:ext cx="10881360" cy="411480"/>
          </a:xfrm>
          <a:prstGeom prst="roundRect">
            <a:avLst/>
          </a:prstGeom>
          <a:solidFill>
            <a:srgbClr val="FFF6F6"/>
          </a:solidFill>
          <a:ln w="12700">
            <a:solidFill>
              <a:srgbClr val="FFF6F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2" name="Text 46"/>
          <p:cNvSpPr/>
          <p:nvPr/>
        </p:nvSpPr>
        <p:spPr>
          <a:xfrm>
            <a:off x="822960" y="6007608"/>
            <a:ext cx="105156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7344F"/>
                </a:solidFill>
              </a:rPr>
              <a:t>Financial configuration and approval rules can be aligned with each school’s operating model.</a:t>
            </a:r>
            <a:endParaRPr lang="en-US" sz="1200" dirty="0"/>
          </a:p>
        </p:txBody>
      </p:sp>
      <p:sp>
        <p:nvSpPr>
          <p:cNvPr id="53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67160" y="6455664"/>
            <a:ext cx="274320" cy="14630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 anchor="ctr"/>
          <a:lstStyle>
            <a:lvl1pPr>
              <a:defRPr sz="1200">
                <a:solidFill>
                  <a:srgbClr val="8A96A5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r>
              <a:rPr sz="950" b="0">
                <a:solidFill>
                  <a:srgbClr val="718096"/>
                </a:solidFill>
              </a:rPr>
              <a:t>7</a:t>
            </a:r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9184" y="128016"/>
            <a:ext cx="640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734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ABJAD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1188720" y="128016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7180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Engagement &amp; transport</a:t>
            </a:r>
            <a:endParaRPr lang="en-US" sz="1200" dirty="0"/>
          </a:p>
        </p:txBody>
      </p:sp>
      <p:pic>
        <p:nvPicPr>
          <p:cNvPr id="4" name="Image 0" descr="/mnt/data/abjad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5263" y="100584"/>
            <a:ext cx="266673" cy="301752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29184" y="411480"/>
            <a:ext cx="11466576" cy="0"/>
          </a:xfrm>
          <a:prstGeom prst="line">
            <a:avLst/>
          </a:prstGeom>
          <a:noFill/>
          <a:ln w="8890">
            <a:solidFill>
              <a:srgbClr val="E9ED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3"/>
          <p:cNvSpPr/>
          <p:nvPr/>
        </p:nvSpPr>
        <p:spPr>
          <a:xfrm>
            <a:off x="8778240" y="6400800"/>
            <a:ext cx="2423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sz="1050" b="0">
                <a:solidFill>
                  <a:srgbClr val="718096"/>
                </a:solidFill>
              </a:rPr>
              <a:t>School sales presentation | 8/13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411480" y="658368"/>
            <a:ext cx="10972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734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Better communication, parent engagement &amp; transport visibility</a:t>
            </a:r>
            <a:endParaRPr lang="en-US" sz="2600" dirty="0"/>
          </a:p>
        </p:txBody>
      </p:sp>
      <p:sp>
        <p:nvSpPr>
          <p:cNvPr id="8" name="Text 5"/>
          <p:cNvSpPr/>
          <p:nvPr/>
        </p:nvSpPr>
        <p:spPr>
          <a:xfrm>
            <a:off x="411480" y="1152144"/>
            <a:ext cx="10972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7180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Abjad connects school communication and transport activity to the same student and family records.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640080" y="1874520"/>
            <a:ext cx="3337560" cy="2944368"/>
          </a:xfrm>
          <a:prstGeom prst="roundRect">
            <a:avLst>
              <a:gd name="adj" fmla="val 2484"/>
            </a:avLst>
          </a:prstGeom>
          <a:solidFill>
            <a:srgbClr val="FFFFFF"/>
          </a:solidFill>
          <a:ln w="10160">
            <a:solidFill>
              <a:srgbClr val="DDE4EC"/>
            </a:solidFill>
            <a:prstDash val="solid"/>
          </a:ln>
          <a:effectLst>
            <a:outerShdw blurRad="15240" dist="508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0" name="Shape 7"/>
          <p:cNvSpPr/>
          <p:nvPr/>
        </p:nvSpPr>
        <p:spPr>
          <a:xfrm>
            <a:off x="1993392" y="2167128"/>
            <a:ext cx="530352" cy="530352"/>
          </a:xfrm>
          <a:prstGeom prst="ellipse">
            <a:avLst/>
          </a:prstGeom>
          <a:solidFill>
            <a:srgbClr val="F4F1FF"/>
          </a:solidFill>
          <a:ln w="12700">
            <a:solidFill>
              <a:srgbClr val="F4F1FF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28632" y="2283805"/>
            <a:ext cx="259872" cy="296997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960120" y="2926080"/>
            <a:ext cx="2697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7344F"/>
                </a:solidFill>
              </a:rPr>
              <a:t>Communication hub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969264" y="3401568"/>
            <a:ext cx="267919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3A4A5B"/>
                </a:solidFill>
              </a:rPr>
              <a:t>Notices, events, forms, notifications and approval workflows keep communication organized and traceable.</a:t>
            </a:r>
            <a:endParaRPr lang="en-US" sz="1250" dirty="0"/>
          </a:p>
        </p:txBody>
      </p:sp>
      <p:sp>
        <p:nvSpPr>
          <p:cNvPr id="14" name="Shape 10"/>
          <p:cNvSpPr/>
          <p:nvPr/>
        </p:nvSpPr>
        <p:spPr>
          <a:xfrm>
            <a:off x="4434840" y="1874520"/>
            <a:ext cx="3337560" cy="2944368"/>
          </a:xfrm>
          <a:prstGeom prst="roundRect">
            <a:avLst>
              <a:gd name="adj" fmla="val 2484"/>
            </a:avLst>
          </a:prstGeom>
          <a:solidFill>
            <a:srgbClr val="FFFFFF"/>
          </a:solidFill>
          <a:ln w="10160">
            <a:solidFill>
              <a:srgbClr val="DDE4EC"/>
            </a:solidFill>
            <a:prstDash val="solid"/>
          </a:ln>
          <a:effectLst>
            <a:outerShdw blurRad="15240" dist="508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5" name="Shape 11"/>
          <p:cNvSpPr/>
          <p:nvPr/>
        </p:nvSpPr>
        <p:spPr>
          <a:xfrm>
            <a:off x="5788152" y="2167128"/>
            <a:ext cx="530352" cy="530352"/>
          </a:xfrm>
          <a:prstGeom prst="ellipse">
            <a:avLst/>
          </a:prstGeom>
          <a:solidFill>
            <a:srgbClr val="ECFAF8"/>
          </a:solidFill>
          <a:ln w="12700">
            <a:solidFill>
              <a:srgbClr val="ECFAF8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04829" y="2313505"/>
            <a:ext cx="296997" cy="237598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4754880" y="2926080"/>
            <a:ext cx="2697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7344F"/>
                </a:solidFill>
              </a:rPr>
              <a:t>Parent experience</a:t>
            </a:r>
            <a:endParaRPr lang="en-US" sz="1600" dirty="0"/>
          </a:p>
        </p:txBody>
      </p:sp>
      <p:sp>
        <p:nvSpPr>
          <p:cNvPr id="18" name="Text 13"/>
          <p:cNvSpPr/>
          <p:nvPr/>
        </p:nvSpPr>
        <p:spPr>
          <a:xfrm>
            <a:off x="4764024" y="3401568"/>
            <a:ext cx="267919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3A4A5B"/>
                </a:solidFill>
              </a:rPr>
              <a:t>Parents can access relevant student, finance, academic and transport information through a structured portal experience.</a:t>
            </a:r>
            <a:endParaRPr lang="en-US" sz="1250" dirty="0"/>
          </a:p>
        </p:txBody>
      </p:sp>
      <p:sp>
        <p:nvSpPr>
          <p:cNvPr id="19" name="Shape 14"/>
          <p:cNvSpPr/>
          <p:nvPr/>
        </p:nvSpPr>
        <p:spPr>
          <a:xfrm>
            <a:off x="8229600" y="1874520"/>
            <a:ext cx="3337560" cy="2944368"/>
          </a:xfrm>
          <a:prstGeom prst="roundRect">
            <a:avLst>
              <a:gd name="adj" fmla="val 2484"/>
            </a:avLst>
          </a:prstGeom>
          <a:solidFill>
            <a:srgbClr val="FFFFFF"/>
          </a:solidFill>
          <a:ln w="10160">
            <a:solidFill>
              <a:srgbClr val="DDE4EC"/>
            </a:solidFill>
            <a:prstDash val="solid"/>
          </a:ln>
          <a:effectLst>
            <a:outerShdw blurRad="15240" dist="508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0" name="Shape 15"/>
          <p:cNvSpPr/>
          <p:nvPr/>
        </p:nvSpPr>
        <p:spPr>
          <a:xfrm>
            <a:off x="9582912" y="2167128"/>
            <a:ext cx="530352" cy="530352"/>
          </a:xfrm>
          <a:prstGeom prst="ellipse">
            <a:avLst/>
          </a:prstGeom>
          <a:solidFill>
            <a:srgbClr val="EEF4FF"/>
          </a:solidFill>
          <a:ln w="12700">
            <a:solidFill>
              <a:srgbClr val="EEF4FF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699589" y="2300305"/>
            <a:ext cx="296997" cy="263997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8549640" y="2926080"/>
            <a:ext cx="2697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7344F"/>
                </a:solidFill>
              </a:rPr>
              <a:t>Transport management</a:t>
            </a:r>
            <a:endParaRPr lang="en-US" sz="1600" dirty="0"/>
          </a:p>
        </p:txBody>
      </p:sp>
      <p:sp>
        <p:nvSpPr>
          <p:cNvPr id="23" name="Text 17"/>
          <p:cNvSpPr/>
          <p:nvPr/>
        </p:nvSpPr>
        <p:spPr>
          <a:xfrm>
            <a:off x="8558784" y="3401568"/>
            <a:ext cx="267919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3A4A5B"/>
                </a:solidFill>
              </a:rPr>
              <a:t>Manage routes, buses and student transport enrollments with support for live tracking workflows.</a:t>
            </a:r>
            <a:endParaRPr lang="en-US" sz="1250" dirty="0"/>
          </a:p>
        </p:txBody>
      </p:sp>
      <p:sp>
        <p:nvSpPr>
          <p:cNvPr id="24" name="Shape 18"/>
          <p:cNvSpPr/>
          <p:nvPr/>
        </p:nvSpPr>
        <p:spPr>
          <a:xfrm>
            <a:off x="1051560" y="5120640"/>
            <a:ext cx="10058400" cy="530352"/>
          </a:xfrm>
          <a:prstGeom prst="roundRect">
            <a:avLst>
              <a:gd name="adj" fmla="val 13793"/>
            </a:avLst>
          </a:prstGeom>
          <a:solidFill>
            <a:srgbClr val="F7F9FC"/>
          </a:solidFill>
          <a:ln w="10160">
            <a:solidFill>
              <a:srgbClr val="F7F9F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Text 19"/>
          <p:cNvSpPr/>
          <p:nvPr/>
        </p:nvSpPr>
        <p:spPr>
          <a:xfrm>
            <a:off x="1280160" y="5276088"/>
            <a:ext cx="9601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30" b="1" dirty="0">
                <a:solidFill>
                  <a:srgbClr val="17344F"/>
                </a:solidFill>
              </a:rPr>
              <a:t>Result: fewer disconnected messages, clearer parent communication and better operational visibility for the school.</a:t>
            </a:r>
            <a:endParaRPr lang="en-US" sz="1230" dirty="0"/>
          </a:p>
        </p:txBody>
      </p:sp>
      <p:sp>
        <p:nvSpPr>
          <p:cNvPr id="2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67160" y="6455664"/>
            <a:ext cx="274320" cy="14630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 anchor="ctr"/>
          <a:lstStyle>
            <a:lvl1pPr>
              <a:defRPr sz="1200">
                <a:solidFill>
                  <a:srgbClr val="8A96A5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r>
              <a:rPr sz="950" b="0">
                <a:solidFill>
                  <a:srgbClr val="718096"/>
                </a:solidFill>
              </a:rPr>
              <a:t>8</a:t>
            </a:r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9184" y="128016"/>
            <a:ext cx="640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734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ABJAD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1188720" y="128016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7180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AI-enabled direction</a:t>
            </a:r>
            <a:endParaRPr lang="en-US" sz="1200" dirty="0"/>
          </a:p>
        </p:txBody>
      </p:sp>
      <p:pic>
        <p:nvPicPr>
          <p:cNvPr id="4" name="Image 0" descr="/mnt/data/abjad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5263" y="100584"/>
            <a:ext cx="266673" cy="301752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29184" y="411480"/>
            <a:ext cx="11466576" cy="0"/>
          </a:xfrm>
          <a:prstGeom prst="line">
            <a:avLst/>
          </a:prstGeom>
          <a:noFill/>
          <a:ln w="8890">
            <a:solidFill>
              <a:srgbClr val="E9ED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3"/>
          <p:cNvSpPr/>
          <p:nvPr/>
        </p:nvSpPr>
        <p:spPr>
          <a:xfrm>
            <a:off x="8778240" y="6400800"/>
            <a:ext cx="2423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sz="1050" b="0">
                <a:solidFill>
                  <a:srgbClr val="718096"/>
                </a:solidFill>
              </a:rPr>
              <a:t>School sales presentation | 9/13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411480" y="658368"/>
            <a:ext cx="10972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734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AI that supports school teams — not replaces them</a:t>
            </a:r>
            <a:endParaRPr lang="en-US" sz="2600" dirty="0"/>
          </a:p>
        </p:txBody>
      </p:sp>
      <p:sp>
        <p:nvSpPr>
          <p:cNvPr id="8" name="Text 5"/>
          <p:cNvSpPr/>
          <p:nvPr/>
        </p:nvSpPr>
        <p:spPr>
          <a:xfrm>
            <a:off x="411480" y="1152144"/>
            <a:ext cx="10972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7180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Abjad’s AI direction focuses on practical assistance: surfacing information, reducing manual analysis and helping teams act earlier.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548640" y="1810512"/>
            <a:ext cx="3456432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0160">
            <a:solidFill>
              <a:srgbClr val="DDE4EC"/>
            </a:solidFill>
            <a:prstDash val="solid"/>
          </a:ln>
          <a:effectLst>
            <a:outerShdw blurRad="15240" dist="508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0" name="Shape 7"/>
          <p:cNvSpPr/>
          <p:nvPr/>
        </p:nvSpPr>
        <p:spPr>
          <a:xfrm>
            <a:off x="731520" y="2029968"/>
            <a:ext cx="384048" cy="384048"/>
          </a:xfrm>
          <a:prstGeom prst="ellipse">
            <a:avLst/>
          </a:prstGeom>
          <a:solidFill>
            <a:srgbClr val="EEF4FF"/>
          </a:solidFill>
          <a:ln w="12700">
            <a:solidFill>
              <a:srgbClr val="EEF4FF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6011" y="2114459"/>
            <a:ext cx="215067" cy="215067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243584" y="2011680"/>
            <a:ext cx="23317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20" b="1" dirty="0">
                <a:solidFill>
                  <a:srgbClr val="17344F"/>
                </a:solidFill>
              </a:rPr>
              <a:t>Smart dashboards</a:t>
            </a:r>
            <a:endParaRPr lang="en-US" sz="1420" dirty="0"/>
          </a:p>
        </p:txBody>
      </p:sp>
      <p:sp>
        <p:nvSpPr>
          <p:cNvPr id="13" name="Text 9"/>
          <p:cNvSpPr/>
          <p:nvPr/>
        </p:nvSpPr>
        <p:spPr>
          <a:xfrm>
            <a:off x="731520" y="2432304"/>
            <a:ext cx="299923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A4A5B"/>
                </a:solidFill>
              </a:rPr>
              <a:t>Surface trends and operational signals from school data.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4370832" y="1810512"/>
            <a:ext cx="3456432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0160">
            <a:solidFill>
              <a:srgbClr val="DDE4EC"/>
            </a:solidFill>
            <a:prstDash val="solid"/>
          </a:ln>
          <a:effectLst>
            <a:outerShdw blurRad="15240" dist="508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5" name="Shape 11"/>
          <p:cNvSpPr/>
          <p:nvPr/>
        </p:nvSpPr>
        <p:spPr>
          <a:xfrm>
            <a:off x="4553712" y="2029968"/>
            <a:ext cx="384048" cy="384048"/>
          </a:xfrm>
          <a:prstGeom prst="ellipse">
            <a:avLst/>
          </a:prstGeom>
          <a:solidFill>
            <a:srgbClr val="FFF1F2"/>
          </a:solidFill>
          <a:ln w="12700">
            <a:solidFill>
              <a:srgbClr val="FFF1F2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38203" y="2114459"/>
            <a:ext cx="215067" cy="215067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5065776" y="2011680"/>
            <a:ext cx="23317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20" b="1" dirty="0">
                <a:solidFill>
                  <a:srgbClr val="17344F"/>
                </a:solidFill>
              </a:rPr>
              <a:t>Early warnings</a:t>
            </a:r>
            <a:endParaRPr lang="en-US" sz="1420" dirty="0"/>
          </a:p>
        </p:txBody>
      </p:sp>
      <p:sp>
        <p:nvSpPr>
          <p:cNvPr id="18" name="Text 13"/>
          <p:cNvSpPr/>
          <p:nvPr/>
        </p:nvSpPr>
        <p:spPr>
          <a:xfrm>
            <a:off x="4553712" y="2432304"/>
            <a:ext cx="299923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A4A5B"/>
                </a:solidFill>
              </a:rPr>
              <a:t>Highlight attendance or academic patterns that deserve attention.</a:t>
            </a:r>
            <a:endParaRPr lang="en-US" sz="1200" dirty="0"/>
          </a:p>
        </p:txBody>
      </p:sp>
      <p:sp>
        <p:nvSpPr>
          <p:cNvPr id="19" name="Shape 14"/>
          <p:cNvSpPr/>
          <p:nvPr/>
        </p:nvSpPr>
        <p:spPr>
          <a:xfrm>
            <a:off x="8193024" y="1810512"/>
            <a:ext cx="3456432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0160">
            <a:solidFill>
              <a:srgbClr val="DDE4EC"/>
            </a:solidFill>
            <a:prstDash val="solid"/>
          </a:ln>
          <a:effectLst>
            <a:outerShdw blurRad="15240" dist="508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0" name="Shape 15"/>
          <p:cNvSpPr/>
          <p:nvPr/>
        </p:nvSpPr>
        <p:spPr>
          <a:xfrm>
            <a:off x="8375904" y="2029968"/>
            <a:ext cx="384048" cy="384048"/>
          </a:xfrm>
          <a:prstGeom prst="ellipse">
            <a:avLst/>
          </a:prstGeom>
          <a:solidFill>
            <a:srgbClr val="F4F1FF"/>
          </a:solidFill>
          <a:ln w="12700">
            <a:solidFill>
              <a:srgbClr val="F4F1FF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487278" y="2114459"/>
            <a:ext cx="161300" cy="215067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8887968" y="2011680"/>
            <a:ext cx="23317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20" b="1" dirty="0">
                <a:solidFill>
                  <a:srgbClr val="17344F"/>
                </a:solidFill>
              </a:rPr>
              <a:t>Reports &amp; summaries</a:t>
            </a:r>
            <a:endParaRPr lang="en-US" sz="1420" dirty="0"/>
          </a:p>
        </p:txBody>
      </p:sp>
      <p:sp>
        <p:nvSpPr>
          <p:cNvPr id="23" name="Text 17"/>
          <p:cNvSpPr/>
          <p:nvPr/>
        </p:nvSpPr>
        <p:spPr>
          <a:xfrm>
            <a:off x="8375904" y="2432304"/>
            <a:ext cx="299923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A4A5B"/>
                </a:solidFill>
              </a:rPr>
              <a:t>Assist teams in summarizing information and preparing management views.</a:t>
            </a:r>
            <a:endParaRPr lang="en-US" sz="1200" dirty="0"/>
          </a:p>
        </p:txBody>
      </p:sp>
      <p:sp>
        <p:nvSpPr>
          <p:cNvPr id="24" name="Shape 18"/>
          <p:cNvSpPr/>
          <p:nvPr/>
        </p:nvSpPr>
        <p:spPr>
          <a:xfrm>
            <a:off x="548640" y="3483864"/>
            <a:ext cx="3456432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0160">
            <a:solidFill>
              <a:srgbClr val="DDE4EC"/>
            </a:solidFill>
            <a:prstDash val="solid"/>
          </a:ln>
          <a:effectLst>
            <a:outerShdw blurRad="15240" dist="508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5" name="Shape 19"/>
          <p:cNvSpPr/>
          <p:nvPr/>
        </p:nvSpPr>
        <p:spPr>
          <a:xfrm>
            <a:off x="731520" y="3703320"/>
            <a:ext cx="384048" cy="384048"/>
          </a:xfrm>
          <a:prstGeom prst="ellipse">
            <a:avLst/>
          </a:prstGeom>
          <a:solidFill>
            <a:srgbClr val="ECFAF8"/>
          </a:solidFill>
          <a:ln w="12700">
            <a:solidFill>
              <a:srgbClr val="ECFAF8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26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16011" y="3809317"/>
            <a:ext cx="215067" cy="172054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1243584" y="3685032"/>
            <a:ext cx="23317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20" b="1" dirty="0">
                <a:solidFill>
                  <a:srgbClr val="17344F"/>
                </a:solidFill>
              </a:rPr>
              <a:t>Communication support</a:t>
            </a:r>
            <a:endParaRPr lang="en-US" sz="1420" dirty="0"/>
          </a:p>
        </p:txBody>
      </p:sp>
      <p:sp>
        <p:nvSpPr>
          <p:cNvPr id="28" name="Text 21"/>
          <p:cNvSpPr/>
          <p:nvPr/>
        </p:nvSpPr>
        <p:spPr>
          <a:xfrm>
            <a:off x="731520" y="4105656"/>
            <a:ext cx="299923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A4A5B"/>
                </a:solidFill>
              </a:rPr>
              <a:t>Help prepare clear, consistent messages and notices for school audiences.</a:t>
            </a:r>
            <a:endParaRPr lang="en-US" sz="1200" dirty="0"/>
          </a:p>
        </p:txBody>
      </p:sp>
      <p:sp>
        <p:nvSpPr>
          <p:cNvPr id="29" name="Shape 22"/>
          <p:cNvSpPr/>
          <p:nvPr/>
        </p:nvSpPr>
        <p:spPr>
          <a:xfrm>
            <a:off x="4370832" y="3483864"/>
            <a:ext cx="3456432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0160">
            <a:solidFill>
              <a:srgbClr val="DDE4EC"/>
            </a:solidFill>
            <a:prstDash val="solid"/>
          </a:ln>
          <a:effectLst>
            <a:outerShdw blurRad="15240" dist="508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0" name="Shape 23"/>
          <p:cNvSpPr/>
          <p:nvPr/>
        </p:nvSpPr>
        <p:spPr>
          <a:xfrm>
            <a:off x="4553712" y="3703320"/>
            <a:ext cx="384048" cy="384048"/>
          </a:xfrm>
          <a:prstGeom prst="ellipse">
            <a:avLst/>
          </a:prstGeom>
          <a:solidFill>
            <a:srgbClr val="EAF8F1"/>
          </a:solidFill>
          <a:ln w="12700">
            <a:solidFill>
              <a:srgbClr val="EAF8F1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31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638203" y="3787811"/>
            <a:ext cx="215067" cy="215067"/>
          </a:xfrm>
          <a:prstGeom prst="rect">
            <a:avLst/>
          </a:prstGeom>
        </p:spPr>
      </p:pic>
      <p:sp>
        <p:nvSpPr>
          <p:cNvPr id="32" name="Text 24"/>
          <p:cNvSpPr/>
          <p:nvPr/>
        </p:nvSpPr>
        <p:spPr>
          <a:xfrm>
            <a:off x="5065776" y="3685032"/>
            <a:ext cx="23317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20" b="1" dirty="0">
                <a:solidFill>
                  <a:srgbClr val="17344F"/>
                </a:solidFill>
              </a:rPr>
              <a:t>Data validation</a:t>
            </a:r>
            <a:endParaRPr lang="en-US" sz="1420" dirty="0"/>
          </a:p>
        </p:txBody>
      </p:sp>
      <p:sp>
        <p:nvSpPr>
          <p:cNvPr id="33" name="Text 25"/>
          <p:cNvSpPr/>
          <p:nvPr/>
        </p:nvSpPr>
        <p:spPr>
          <a:xfrm>
            <a:off x="4553712" y="4105656"/>
            <a:ext cx="299923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A4A5B"/>
                </a:solidFill>
              </a:rPr>
              <a:t>Support detection of incomplete or inconsistent records before they create problems.</a:t>
            </a:r>
            <a:endParaRPr lang="en-US" sz="1200" dirty="0"/>
          </a:p>
        </p:txBody>
      </p:sp>
      <p:sp>
        <p:nvSpPr>
          <p:cNvPr id="34" name="Shape 26"/>
          <p:cNvSpPr/>
          <p:nvPr/>
        </p:nvSpPr>
        <p:spPr>
          <a:xfrm>
            <a:off x="8193024" y="3483864"/>
            <a:ext cx="3456432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0160">
            <a:solidFill>
              <a:srgbClr val="DDE4EC"/>
            </a:solidFill>
            <a:prstDash val="solid"/>
          </a:ln>
          <a:effectLst>
            <a:outerShdw blurRad="15240" dist="508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5" name="Shape 27"/>
          <p:cNvSpPr/>
          <p:nvPr/>
        </p:nvSpPr>
        <p:spPr>
          <a:xfrm>
            <a:off x="8375904" y="3703320"/>
            <a:ext cx="384048" cy="384048"/>
          </a:xfrm>
          <a:prstGeom prst="ellipse">
            <a:avLst/>
          </a:prstGeom>
          <a:solidFill>
            <a:srgbClr val="FFF7E8"/>
          </a:solidFill>
          <a:ln w="12700">
            <a:solidFill>
              <a:srgbClr val="FFF7E8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36" name="Image 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487278" y="3787811"/>
            <a:ext cx="161300" cy="215067"/>
          </a:xfrm>
          <a:prstGeom prst="rect">
            <a:avLst/>
          </a:prstGeom>
        </p:spPr>
      </p:pic>
      <p:sp>
        <p:nvSpPr>
          <p:cNvPr id="37" name="Text 28"/>
          <p:cNvSpPr/>
          <p:nvPr/>
        </p:nvSpPr>
        <p:spPr>
          <a:xfrm>
            <a:off x="8887968" y="3685032"/>
            <a:ext cx="23317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20" b="1" dirty="0">
                <a:solidFill>
                  <a:srgbClr val="17344F"/>
                </a:solidFill>
              </a:rPr>
              <a:t>Future recommendations</a:t>
            </a:r>
            <a:endParaRPr lang="en-US" sz="1420" dirty="0"/>
          </a:p>
        </p:txBody>
      </p:sp>
      <p:sp>
        <p:nvSpPr>
          <p:cNvPr id="38" name="Text 29"/>
          <p:cNvSpPr/>
          <p:nvPr/>
        </p:nvSpPr>
        <p:spPr>
          <a:xfrm>
            <a:off x="8375904" y="4105656"/>
            <a:ext cx="299923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A4A5B"/>
                </a:solidFill>
              </a:rPr>
              <a:t>Progressively introduce recommendations based on validated school data and policy.</a:t>
            </a:r>
            <a:endParaRPr lang="en-US" sz="1200" dirty="0"/>
          </a:p>
        </p:txBody>
      </p:sp>
      <p:sp>
        <p:nvSpPr>
          <p:cNvPr id="39" name="Shape 30"/>
          <p:cNvSpPr/>
          <p:nvPr/>
        </p:nvSpPr>
        <p:spPr>
          <a:xfrm>
            <a:off x="640080" y="5897880"/>
            <a:ext cx="10881360" cy="411480"/>
          </a:xfrm>
          <a:prstGeom prst="roundRect">
            <a:avLst/>
          </a:prstGeom>
          <a:solidFill>
            <a:srgbClr val="EEF4FF"/>
          </a:solidFill>
          <a:ln w="12700">
            <a:solidFill>
              <a:srgbClr val="EEF4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0" name="Text 31"/>
          <p:cNvSpPr/>
          <p:nvPr/>
        </p:nvSpPr>
        <p:spPr>
          <a:xfrm>
            <a:off x="822960" y="6007608"/>
            <a:ext cx="105156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7344F"/>
                </a:solidFill>
              </a:rPr>
              <a:t>AI capabilities are introduced progressively and should always operate with school-defined controls, review and human decision-making.</a:t>
            </a:r>
            <a:endParaRPr lang="en-US" sz="1200" dirty="0"/>
          </a:p>
        </p:txBody>
      </p:sp>
      <p:sp>
        <p:nvSpPr>
          <p:cNvPr id="41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67160" y="6455664"/>
            <a:ext cx="274320" cy="14630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 anchor="ctr"/>
          <a:lstStyle>
            <a:lvl1pPr>
              <a:defRPr sz="1200">
                <a:solidFill>
                  <a:srgbClr val="8A96A5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r>
              <a:rPr sz="950" b="0">
                <a:solidFill>
                  <a:srgbClr val="718096"/>
                </a:solidFill>
              </a:rPr>
              <a:t>9</a:t>
            </a:r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9184" y="128016"/>
            <a:ext cx="640080" cy="1645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50" b="1">
                <a:solidFill>
                  <a:srgbClr val="17344F"/>
                </a:solidFill>
                <a:latin typeface="Aptos"/>
              </a:rPr>
              <a:t>ABJAD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88720" y="128016"/>
            <a:ext cx="4114800" cy="1645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50" b="0">
                <a:solidFill>
                  <a:srgbClr val="718096"/>
                </a:solidFill>
                <a:latin typeface="Aptos"/>
              </a:rPr>
              <a:t>Data security &amp; privacy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1440" y="100584"/>
            <a:ext cx="265176" cy="30175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29184" y="411480"/>
            <a:ext cx="11466576" cy="2743"/>
          </a:xfrm>
          <a:prstGeom prst="rect">
            <a:avLst/>
          </a:prstGeom>
          <a:solidFill>
            <a:srgbClr val="DDE4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11480" y="658368"/>
            <a:ext cx="10972800" cy="43891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600" b="1">
                <a:solidFill>
                  <a:srgbClr val="17344F"/>
                </a:solidFill>
                <a:latin typeface="Aptos Display"/>
              </a:rPr>
              <a:t>Data security, privacy &amp; access control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1152144"/>
            <a:ext cx="10972800" cy="38404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50" b="0">
                <a:solidFill>
                  <a:srgbClr val="718096"/>
                </a:solidFill>
                <a:latin typeface="Aptos"/>
              </a:rPr>
              <a:t>Abjad uses layered controls to protect student, family, financial and medical information while keeping access practical for each school role.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1810512"/>
            <a:ext cx="3456432" cy="137160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D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731520" y="2029967"/>
            <a:ext cx="384048" cy="384048"/>
          </a:xfrm>
          <a:prstGeom prst="ellipse">
            <a:avLst/>
          </a:prstGeom>
          <a:solidFill>
            <a:srgbClr val="FFF1F2"/>
          </a:solidFill>
          <a:ln w="6350">
            <a:solidFill>
              <a:srgbClr val="FFF1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100" b="1">
                <a:solidFill>
                  <a:srgbClr val="17344F"/>
                </a:solidFill>
                <a:latin typeface="Aptos"/>
              </a:rPr>
              <a:t>81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43584" y="1984248"/>
            <a:ext cx="2423160" cy="2834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20" b="1">
                <a:solidFill>
                  <a:srgbClr val="17344F"/>
                </a:solidFill>
                <a:latin typeface="Aptos"/>
              </a:rPr>
              <a:t>Lebanon privacy framework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414016"/>
            <a:ext cx="2999232" cy="58521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0">
                <a:solidFill>
                  <a:srgbClr val="3A4A5B"/>
                </a:solidFill>
                <a:latin typeface="Aptos"/>
              </a:rPr>
              <a:t>Designed to support personal-data obligations under Lebanon Law No. 81/2018.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70832" y="1810512"/>
            <a:ext cx="3456432" cy="137160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D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4553712" y="2029967"/>
            <a:ext cx="384048" cy="384048"/>
          </a:xfrm>
          <a:prstGeom prst="ellipse">
            <a:avLst/>
          </a:prstGeom>
          <a:solidFill>
            <a:srgbClr val="EEF4FF"/>
          </a:solidFill>
          <a:ln w="6350">
            <a:solidFill>
              <a:srgbClr val="EEF4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100" b="1">
                <a:solidFill>
                  <a:srgbClr val="17344F"/>
                </a:solidFill>
                <a:latin typeface="Aptos"/>
              </a:rPr>
              <a:t>EU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65776" y="1984248"/>
            <a:ext cx="2423160" cy="2834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20" b="1">
                <a:solidFill>
                  <a:srgbClr val="17344F"/>
                </a:solidFill>
                <a:latin typeface="Aptos"/>
              </a:rPr>
              <a:t>GDPR-aware principles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53712" y="2414016"/>
            <a:ext cx="2999232" cy="58521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0">
                <a:solidFill>
                  <a:srgbClr val="3A4A5B"/>
                </a:solidFill>
                <a:latin typeface="Aptos"/>
              </a:rPr>
              <a:t>Privacy principles such as purpose limitation, minimisation, accuracy and accountability; GDPR applies where its territorial scope is met.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93024" y="1810512"/>
            <a:ext cx="3456432" cy="137160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D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8375904" y="2029967"/>
            <a:ext cx="384048" cy="384048"/>
          </a:xfrm>
          <a:prstGeom prst="ellipse">
            <a:avLst/>
          </a:prstGeom>
          <a:solidFill>
            <a:srgbClr val="F0F9F5"/>
          </a:solidFill>
          <a:ln w="6350">
            <a:solidFill>
              <a:srgbClr val="F0F9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100" b="1">
                <a:solidFill>
                  <a:srgbClr val="17344F"/>
                </a:solidFill>
                <a:latin typeface="Aptos"/>
              </a:rPr>
              <a:t>RB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87968" y="1984248"/>
            <a:ext cx="2423160" cy="2834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20" b="1">
                <a:solidFill>
                  <a:srgbClr val="17344F"/>
                </a:solidFill>
                <a:latin typeface="Aptos"/>
              </a:rPr>
              <a:t>Role-based access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75904" y="2414016"/>
            <a:ext cx="2999232" cy="58521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0">
                <a:solidFill>
                  <a:srgbClr val="3A4A5B"/>
                </a:solidFill>
                <a:latin typeface="Aptos"/>
              </a:rPr>
              <a:t>Granular roles and permissions limit each profile to the functions and information it needs.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483864"/>
            <a:ext cx="3456432" cy="137160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D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731520" y="3703320"/>
            <a:ext cx="384048" cy="384048"/>
          </a:xfrm>
          <a:prstGeom prst="ellipse">
            <a:avLst/>
          </a:prstGeom>
          <a:solidFill>
            <a:srgbClr val="EEF8F8"/>
          </a:solidFill>
          <a:ln w="6350">
            <a:solidFill>
              <a:srgbClr val="EEF8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950" b="1">
                <a:solidFill>
                  <a:srgbClr val="17344F"/>
                </a:solidFill>
                <a:latin typeface="Aptos"/>
              </a:rPr>
              <a:t>RLS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43584" y="3657600"/>
            <a:ext cx="2423160" cy="2834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20" b="1">
                <a:solidFill>
                  <a:srgbClr val="17344F"/>
                </a:solidFill>
                <a:latin typeface="Aptos"/>
              </a:rPr>
              <a:t>Row-level data controls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31520" y="4087368"/>
            <a:ext cx="2999232" cy="58521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0">
                <a:solidFill>
                  <a:srgbClr val="3A4A5B"/>
                </a:solidFill>
                <a:latin typeface="Aptos"/>
              </a:rPr>
              <a:t>Branch + academic-year scoping and permission-aware queries restrict access to authorised records.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370832" y="3483864"/>
            <a:ext cx="3456432" cy="137160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D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4553712" y="3703320"/>
            <a:ext cx="384048" cy="384048"/>
          </a:xfrm>
          <a:prstGeom prst="ellipse">
            <a:avLst/>
          </a:prstGeom>
          <a:solidFill>
            <a:srgbClr val="FFF7E8"/>
          </a:solidFill>
          <a:ln w="6350">
            <a:solidFill>
              <a:srgbClr val="FFF7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950" b="1">
                <a:solidFill>
                  <a:srgbClr val="17344F"/>
                </a:solidFill>
                <a:latin typeface="Aptos"/>
              </a:rPr>
              <a:t>LOG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065776" y="3657600"/>
            <a:ext cx="2423160" cy="2834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20" b="1">
                <a:solidFill>
                  <a:srgbClr val="17344F"/>
                </a:solidFill>
                <a:latin typeface="Aptos"/>
              </a:rPr>
              <a:t>Audit &amp; traceability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53712" y="4087368"/>
            <a:ext cx="2999232" cy="58521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0">
                <a:solidFill>
                  <a:srgbClr val="3A4A5B"/>
                </a:solidFill>
                <a:latin typeface="Aptos"/>
              </a:rPr>
              <a:t>Activity logging supports traceability for sensitive workflows, approvals and financial actions.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193024" y="3483864"/>
            <a:ext cx="3456432" cy="137160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D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Oval 28"/>
          <p:cNvSpPr/>
          <p:nvPr/>
        </p:nvSpPr>
        <p:spPr>
          <a:xfrm>
            <a:off x="8375904" y="3703320"/>
            <a:ext cx="384048" cy="384048"/>
          </a:xfrm>
          <a:prstGeom prst="ellipse">
            <a:avLst/>
          </a:prstGeom>
          <a:solidFill>
            <a:srgbClr val="F4F1FF"/>
          </a:solidFill>
          <a:ln w="6350">
            <a:solidFill>
              <a:srgbClr val="F4F1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950" b="1">
                <a:solidFill>
                  <a:srgbClr val="17344F"/>
                </a:solidFill>
                <a:latin typeface="Aptos"/>
              </a:rPr>
              <a:t>APP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887968" y="3657600"/>
            <a:ext cx="2423160" cy="2834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20" b="1">
                <a:solidFill>
                  <a:srgbClr val="17344F"/>
                </a:solidFill>
                <a:latin typeface="Aptos"/>
              </a:rPr>
              <a:t>Application safeguards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375904" y="4087368"/>
            <a:ext cx="2999232" cy="58521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0">
                <a:solidFill>
                  <a:srgbClr val="3A4A5B"/>
                </a:solidFill>
                <a:latin typeface="Aptos"/>
              </a:rPr>
              <a:t>Session authentication, CSRF protection, API token controls and content sanitisation strengthen application security.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40080" y="5897880"/>
            <a:ext cx="10881360" cy="411480"/>
          </a:xfrm>
          <a:prstGeom prst="roundRect">
            <a:avLst/>
          </a:prstGeom>
          <a:solidFill>
            <a:srgbClr val="EEF4FF"/>
          </a:solidFill>
          <a:ln w="10160">
            <a:solidFill>
              <a:srgbClr val="EEF4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822960" y="6007608"/>
            <a:ext cx="10515600" cy="1737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200" b="1">
                <a:solidFill>
                  <a:srgbClr val="17344F"/>
                </a:solidFill>
                <a:latin typeface="Aptos"/>
              </a:rPr>
              <a:t>Security is layered across identity, permissions, data scope, application controls and operational governance.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778240" y="6400800"/>
            <a:ext cx="2423160" cy="1828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1050" b="0">
                <a:solidFill>
                  <a:srgbClr val="718096"/>
                </a:solidFill>
              </a:rPr>
              <a:t>School sales presentation | 10/13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1567160" y="6455664"/>
            <a:ext cx="274320" cy="14630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950" b="0">
                <a:solidFill>
                  <a:srgbClr val="718096"/>
                </a:solidFill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9184" y="128016"/>
            <a:ext cx="640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734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ABJAD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1188720" y="128016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7180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Implementation &amp; migration</a:t>
            </a:r>
            <a:endParaRPr lang="en-US" sz="1200" dirty="0"/>
          </a:p>
        </p:txBody>
      </p:sp>
      <p:pic>
        <p:nvPicPr>
          <p:cNvPr id="4" name="Image 0" descr="/mnt/data/abjad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5263" y="100584"/>
            <a:ext cx="266673" cy="301752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29184" y="411480"/>
            <a:ext cx="11466576" cy="0"/>
          </a:xfrm>
          <a:prstGeom prst="line">
            <a:avLst/>
          </a:prstGeom>
          <a:noFill/>
          <a:ln w="8890">
            <a:solidFill>
              <a:srgbClr val="E9ED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3"/>
          <p:cNvSpPr/>
          <p:nvPr/>
        </p:nvSpPr>
        <p:spPr>
          <a:xfrm>
            <a:off x="8778240" y="6400800"/>
            <a:ext cx="2423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sz="1050" b="0">
                <a:solidFill>
                  <a:srgbClr val="718096"/>
                </a:solidFill>
              </a:rPr>
              <a:t>School sales presentation | 11/13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411480" y="658368"/>
            <a:ext cx="10972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734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From your current data to a live Abjad environment</a:t>
            </a:r>
            <a:endParaRPr lang="en-US" sz="2600" dirty="0"/>
          </a:p>
        </p:txBody>
      </p:sp>
      <p:sp>
        <p:nvSpPr>
          <p:cNvPr id="8" name="Text 5"/>
          <p:cNvSpPr/>
          <p:nvPr/>
        </p:nvSpPr>
        <p:spPr>
          <a:xfrm>
            <a:off x="411480" y="1152144"/>
            <a:ext cx="10972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7180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structured migration process helps the school move to Abjad with validated, clean and correctly mapped information.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1719072" y="2926080"/>
            <a:ext cx="438912" cy="0"/>
          </a:xfrm>
          <a:prstGeom prst="line">
            <a:avLst/>
          </a:prstGeom>
          <a:noFill/>
          <a:ln w="15240">
            <a:solidFill>
              <a:srgbClr val="C3CDD7"/>
            </a:solidFill>
            <a:prstDash val="solid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10" name="Shape 7"/>
          <p:cNvSpPr/>
          <p:nvPr/>
        </p:nvSpPr>
        <p:spPr>
          <a:xfrm>
            <a:off x="384048" y="1901952"/>
            <a:ext cx="1325880" cy="2084832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0160">
            <a:solidFill>
              <a:srgbClr val="DDE4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Shape 8"/>
          <p:cNvSpPr/>
          <p:nvPr/>
        </p:nvSpPr>
        <p:spPr>
          <a:xfrm>
            <a:off x="832104" y="2157984"/>
            <a:ext cx="420624" cy="420624"/>
          </a:xfrm>
          <a:prstGeom prst="ellipse">
            <a:avLst/>
          </a:prstGeom>
          <a:solidFill>
            <a:srgbClr val="FFF1F2"/>
          </a:solidFill>
          <a:ln w="12700">
            <a:solidFill>
              <a:srgbClr val="FFF1F2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9363" y="2250521"/>
            <a:ext cx="206106" cy="235549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475488" y="1965960"/>
            <a:ext cx="21031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18096"/>
                </a:solidFill>
              </a:rPr>
              <a:t>1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493776" y="2788920"/>
            <a:ext cx="110642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80" b="1" dirty="0">
                <a:solidFill>
                  <a:srgbClr val="17344F"/>
                </a:solidFill>
              </a:rPr>
              <a:t>Data discovery</a:t>
            </a:r>
            <a:endParaRPr lang="en-US" sz="1280" dirty="0"/>
          </a:p>
        </p:txBody>
      </p:sp>
      <p:sp>
        <p:nvSpPr>
          <p:cNvPr id="15" name="Text 11"/>
          <p:cNvSpPr/>
          <p:nvPr/>
        </p:nvSpPr>
        <p:spPr>
          <a:xfrm>
            <a:off x="502920" y="3108960"/>
            <a:ext cx="10789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3A4A5B"/>
                </a:solidFill>
              </a:rPr>
              <a:t>Identify what the school has</a:t>
            </a:r>
            <a:endParaRPr lang="en-US" sz="1200" dirty="0"/>
          </a:p>
        </p:txBody>
      </p:sp>
      <p:sp>
        <p:nvSpPr>
          <p:cNvPr id="16" name="Shape 12"/>
          <p:cNvSpPr/>
          <p:nvPr/>
        </p:nvSpPr>
        <p:spPr>
          <a:xfrm>
            <a:off x="3383280" y="2926080"/>
            <a:ext cx="438912" cy="0"/>
          </a:xfrm>
          <a:prstGeom prst="line">
            <a:avLst/>
          </a:prstGeom>
          <a:noFill/>
          <a:ln w="15240">
            <a:solidFill>
              <a:srgbClr val="C3CDD7"/>
            </a:solidFill>
            <a:prstDash val="solid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17" name="Shape 13"/>
          <p:cNvSpPr/>
          <p:nvPr/>
        </p:nvSpPr>
        <p:spPr>
          <a:xfrm>
            <a:off x="2048256" y="1901952"/>
            <a:ext cx="1325880" cy="2084832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0160">
            <a:solidFill>
              <a:srgbClr val="DDE4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Shape 14"/>
          <p:cNvSpPr/>
          <p:nvPr/>
        </p:nvSpPr>
        <p:spPr>
          <a:xfrm>
            <a:off x="2496312" y="2157984"/>
            <a:ext cx="420624" cy="420624"/>
          </a:xfrm>
          <a:prstGeom prst="ellipse">
            <a:avLst/>
          </a:prstGeom>
          <a:solidFill>
            <a:srgbClr val="EAF8F1"/>
          </a:solidFill>
          <a:ln w="12700">
            <a:solidFill>
              <a:srgbClr val="EAF8F1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18293" y="2250521"/>
            <a:ext cx="176662" cy="235549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2139696" y="1965960"/>
            <a:ext cx="21031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18096"/>
                </a:solidFill>
              </a:rPr>
              <a:t>2</a:t>
            </a:r>
            <a:endParaRPr lang="en-US" sz="1200" dirty="0"/>
          </a:p>
        </p:txBody>
      </p:sp>
      <p:sp>
        <p:nvSpPr>
          <p:cNvPr id="21" name="Text 16"/>
          <p:cNvSpPr/>
          <p:nvPr/>
        </p:nvSpPr>
        <p:spPr>
          <a:xfrm>
            <a:off x="2157984" y="2788920"/>
            <a:ext cx="110642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80" b="1" dirty="0">
                <a:solidFill>
                  <a:srgbClr val="17344F"/>
                </a:solidFill>
              </a:rPr>
              <a:t>Template</a:t>
            </a:r>
            <a:endParaRPr lang="en-US" sz="1280" dirty="0"/>
          </a:p>
        </p:txBody>
      </p:sp>
      <p:sp>
        <p:nvSpPr>
          <p:cNvPr id="22" name="Text 17"/>
          <p:cNvSpPr/>
          <p:nvPr/>
        </p:nvSpPr>
        <p:spPr>
          <a:xfrm>
            <a:off x="2167128" y="3108960"/>
            <a:ext cx="10789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3A4A5B"/>
                </a:solidFill>
              </a:rPr>
              <a:t>Provide the official workbook</a:t>
            </a:r>
            <a:endParaRPr lang="en-US" sz="1200" dirty="0"/>
          </a:p>
        </p:txBody>
      </p:sp>
      <p:sp>
        <p:nvSpPr>
          <p:cNvPr id="23" name="Shape 18"/>
          <p:cNvSpPr/>
          <p:nvPr/>
        </p:nvSpPr>
        <p:spPr>
          <a:xfrm>
            <a:off x="5047488" y="2926080"/>
            <a:ext cx="438912" cy="0"/>
          </a:xfrm>
          <a:prstGeom prst="line">
            <a:avLst/>
          </a:prstGeom>
          <a:noFill/>
          <a:ln w="15240">
            <a:solidFill>
              <a:srgbClr val="C3CDD7"/>
            </a:solidFill>
            <a:prstDash val="solid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24" name="Shape 19"/>
          <p:cNvSpPr/>
          <p:nvPr/>
        </p:nvSpPr>
        <p:spPr>
          <a:xfrm>
            <a:off x="3712464" y="1901952"/>
            <a:ext cx="1325880" cy="2084832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0160">
            <a:solidFill>
              <a:srgbClr val="DDE4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Shape 20"/>
          <p:cNvSpPr/>
          <p:nvPr/>
        </p:nvSpPr>
        <p:spPr>
          <a:xfrm>
            <a:off x="4160520" y="2157984"/>
            <a:ext cx="420624" cy="420624"/>
          </a:xfrm>
          <a:prstGeom prst="ellipse">
            <a:avLst/>
          </a:prstGeom>
          <a:solidFill>
            <a:srgbClr val="EEF4FF"/>
          </a:solidFill>
          <a:ln w="12700">
            <a:solidFill>
              <a:srgbClr val="EEF4FF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26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53057" y="2250521"/>
            <a:ext cx="235549" cy="235549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3803904" y="1965960"/>
            <a:ext cx="21031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18096"/>
                </a:solidFill>
              </a:rPr>
              <a:t>3</a:t>
            </a:r>
            <a:endParaRPr lang="en-US" sz="1200" dirty="0"/>
          </a:p>
        </p:txBody>
      </p:sp>
      <p:sp>
        <p:nvSpPr>
          <p:cNvPr id="28" name="Text 22"/>
          <p:cNvSpPr/>
          <p:nvPr/>
        </p:nvSpPr>
        <p:spPr>
          <a:xfrm>
            <a:off x="3822192" y="2788920"/>
            <a:ext cx="110642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80" b="1" dirty="0">
                <a:solidFill>
                  <a:srgbClr val="17344F"/>
                </a:solidFill>
              </a:rPr>
              <a:t>School fill</a:t>
            </a:r>
            <a:endParaRPr lang="en-US" sz="1280" dirty="0"/>
          </a:p>
        </p:txBody>
      </p:sp>
      <p:sp>
        <p:nvSpPr>
          <p:cNvPr id="29" name="Text 23"/>
          <p:cNvSpPr/>
          <p:nvPr/>
        </p:nvSpPr>
        <p:spPr>
          <a:xfrm>
            <a:off x="3831336" y="3108960"/>
            <a:ext cx="10789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3A4A5B"/>
                </a:solidFill>
              </a:rPr>
              <a:t>School completes available data</a:t>
            </a:r>
            <a:endParaRPr lang="en-US" sz="1200" dirty="0"/>
          </a:p>
        </p:txBody>
      </p:sp>
      <p:sp>
        <p:nvSpPr>
          <p:cNvPr id="30" name="Shape 24"/>
          <p:cNvSpPr/>
          <p:nvPr/>
        </p:nvSpPr>
        <p:spPr>
          <a:xfrm>
            <a:off x="6711696" y="2926080"/>
            <a:ext cx="438912" cy="0"/>
          </a:xfrm>
          <a:prstGeom prst="line">
            <a:avLst/>
          </a:prstGeom>
          <a:noFill/>
          <a:ln w="15240">
            <a:solidFill>
              <a:srgbClr val="C3CDD7"/>
            </a:solidFill>
            <a:prstDash val="solid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31" name="Shape 25"/>
          <p:cNvSpPr/>
          <p:nvPr/>
        </p:nvSpPr>
        <p:spPr>
          <a:xfrm>
            <a:off x="5376672" y="1901952"/>
            <a:ext cx="1325880" cy="2084832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0160">
            <a:solidFill>
              <a:srgbClr val="DDE4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Shape 26"/>
          <p:cNvSpPr/>
          <p:nvPr/>
        </p:nvSpPr>
        <p:spPr>
          <a:xfrm>
            <a:off x="5824728" y="2157984"/>
            <a:ext cx="420624" cy="420624"/>
          </a:xfrm>
          <a:prstGeom prst="ellipse">
            <a:avLst/>
          </a:prstGeom>
          <a:solidFill>
            <a:srgbClr val="F4F1FF"/>
          </a:solidFill>
          <a:ln w="12700">
            <a:solidFill>
              <a:srgbClr val="F4F1FF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33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946709" y="2250521"/>
            <a:ext cx="176662" cy="235549"/>
          </a:xfrm>
          <a:prstGeom prst="rect">
            <a:avLst/>
          </a:prstGeom>
        </p:spPr>
      </p:pic>
      <p:sp>
        <p:nvSpPr>
          <p:cNvPr id="34" name="Text 27"/>
          <p:cNvSpPr/>
          <p:nvPr/>
        </p:nvSpPr>
        <p:spPr>
          <a:xfrm>
            <a:off x="5468112" y="1965960"/>
            <a:ext cx="21031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18096"/>
                </a:solidFill>
              </a:rPr>
              <a:t>4</a:t>
            </a:r>
            <a:endParaRPr lang="en-US" sz="1200" dirty="0"/>
          </a:p>
        </p:txBody>
      </p:sp>
      <p:sp>
        <p:nvSpPr>
          <p:cNvPr id="35" name="Text 28"/>
          <p:cNvSpPr/>
          <p:nvPr/>
        </p:nvSpPr>
        <p:spPr>
          <a:xfrm>
            <a:off x="5486400" y="2788920"/>
            <a:ext cx="110642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80" b="1" dirty="0">
                <a:solidFill>
                  <a:srgbClr val="17344F"/>
                </a:solidFill>
              </a:rPr>
              <a:t>Validation</a:t>
            </a:r>
            <a:endParaRPr lang="en-US" sz="1280" dirty="0"/>
          </a:p>
        </p:txBody>
      </p:sp>
      <p:sp>
        <p:nvSpPr>
          <p:cNvPr id="36" name="Text 29"/>
          <p:cNvSpPr/>
          <p:nvPr/>
        </p:nvSpPr>
        <p:spPr>
          <a:xfrm>
            <a:off x="5495544" y="3108960"/>
            <a:ext cx="10789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3A4A5B"/>
                </a:solidFill>
              </a:rPr>
              <a:t>Our team validates the template</a:t>
            </a:r>
            <a:endParaRPr lang="en-US" sz="1200" dirty="0"/>
          </a:p>
        </p:txBody>
      </p:sp>
      <p:sp>
        <p:nvSpPr>
          <p:cNvPr id="37" name="Shape 30"/>
          <p:cNvSpPr/>
          <p:nvPr/>
        </p:nvSpPr>
        <p:spPr>
          <a:xfrm>
            <a:off x="8375904" y="2926080"/>
            <a:ext cx="438912" cy="0"/>
          </a:xfrm>
          <a:prstGeom prst="line">
            <a:avLst/>
          </a:prstGeom>
          <a:noFill/>
          <a:ln w="15240">
            <a:solidFill>
              <a:srgbClr val="C3CDD7"/>
            </a:solidFill>
            <a:prstDash val="solid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38" name="Shape 31"/>
          <p:cNvSpPr/>
          <p:nvPr/>
        </p:nvSpPr>
        <p:spPr>
          <a:xfrm>
            <a:off x="7040880" y="1901952"/>
            <a:ext cx="1325880" cy="2084832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0160">
            <a:solidFill>
              <a:srgbClr val="DDE4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9" name="Shape 32"/>
          <p:cNvSpPr/>
          <p:nvPr/>
        </p:nvSpPr>
        <p:spPr>
          <a:xfrm>
            <a:off x="7488936" y="2157984"/>
            <a:ext cx="420624" cy="420624"/>
          </a:xfrm>
          <a:prstGeom prst="ellipse">
            <a:avLst/>
          </a:prstGeom>
          <a:solidFill>
            <a:srgbClr val="ECFAF8"/>
          </a:solidFill>
          <a:ln w="12700">
            <a:solidFill>
              <a:srgbClr val="ECFAF8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40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581473" y="2274076"/>
            <a:ext cx="235549" cy="188440"/>
          </a:xfrm>
          <a:prstGeom prst="rect">
            <a:avLst/>
          </a:prstGeom>
        </p:spPr>
      </p:pic>
      <p:sp>
        <p:nvSpPr>
          <p:cNvPr id="41" name="Text 33"/>
          <p:cNvSpPr/>
          <p:nvPr/>
        </p:nvSpPr>
        <p:spPr>
          <a:xfrm>
            <a:off x="7132320" y="1965960"/>
            <a:ext cx="21031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18096"/>
                </a:solidFill>
              </a:rPr>
              <a:t>5</a:t>
            </a:r>
            <a:endParaRPr lang="en-US" sz="1200" dirty="0"/>
          </a:p>
        </p:txBody>
      </p:sp>
      <p:sp>
        <p:nvSpPr>
          <p:cNvPr id="42" name="Text 34"/>
          <p:cNvSpPr/>
          <p:nvPr/>
        </p:nvSpPr>
        <p:spPr>
          <a:xfrm>
            <a:off x="7150608" y="2788920"/>
            <a:ext cx="110642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80" b="1" dirty="0">
                <a:solidFill>
                  <a:srgbClr val="17344F"/>
                </a:solidFill>
              </a:rPr>
              <a:t>Import</a:t>
            </a:r>
            <a:endParaRPr lang="en-US" sz="1280" dirty="0"/>
          </a:p>
        </p:txBody>
      </p:sp>
      <p:sp>
        <p:nvSpPr>
          <p:cNvPr id="43" name="Text 35"/>
          <p:cNvSpPr/>
          <p:nvPr/>
        </p:nvSpPr>
        <p:spPr>
          <a:xfrm>
            <a:off x="7159752" y="3108960"/>
            <a:ext cx="10789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3A4A5B"/>
                </a:solidFill>
              </a:rPr>
              <a:t>Load approved data to Abjad SQL</a:t>
            </a:r>
            <a:endParaRPr lang="en-US" sz="1200" dirty="0"/>
          </a:p>
        </p:txBody>
      </p:sp>
      <p:sp>
        <p:nvSpPr>
          <p:cNvPr id="44" name="Shape 36"/>
          <p:cNvSpPr/>
          <p:nvPr/>
        </p:nvSpPr>
        <p:spPr>
          <a:xfrm>
            <a:off x="10040112" y="2926080"/>
            <a:ext cx="438912" cy="0"/>
          </a:xfrm>
          <a:prstGeom prst="line">
            <a:avLst/>
          </a:prstGeom>
          <a:noFill/>
          <a:ln w="15240">
            <a:solidFill>
              <a:srgbClr val="C3CDD7"/>
            </a:solidFill>
            <a:prstDash val="solid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45" name="Shape 37"/>
          <p:cNvSpPr/>
          <p:nvPr/>
        </p:nvSpPr>
        <p:spPr>
          <a:xfrm>
            <a:off x="8705088" y="1901952"/>
            <a:ext cx="1325880" cy="2084832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0160">
            <a:solidFill>
              <a:srgbClr val="DDE4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6" name="Shape 38"/>
          <p:cNvSpPr/>
          <p:nvPr/>
        </p:nvSpPr>
        <p:spPr>
          <a:xfrm>
            <a:off x="9153144" y="2157984"/>
            <a:ext cx="420624" cy="420624"/>
          </a:xfrm>
          <a:prstGeom prst="ellipse">
            <a:avLst/>
          </a:prstGeom>
          <a:solidFill>
            <a:srgbClr val="EAF8F1"/>
          </a:solidFill>
          <a:ln w="12700">
            <a:solidFill>
              <a:srgbClr val="EAF8F1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47" name="Image 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245681" y="2250521"/>
            <a:ext cx="235549" cy="235549"/>
          </a:xfrm>
          <a:prstGeom prst="rect">
            <a:avLst/>
          </a:prstGeom>
        </p:spPr>
      </p:pic>
      <p:sp>
        <p:nvSpPr>
          <p:cNvPr id="48" name="Text 39"/>
          <p:cNvSpPr/>
          <p:nvPr/>
        </p:nvSpPr>
        <p:spPr>
          <a:xfrm>
            <a:off x="8796528" y="1965960"/>
            <a:ext cx="21031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18096"/>
                </a:solidFill>
              </a:rPr>
              <a:t>6</a:t>
            </a:r>
            <a:endParaRPr lang="en-US" sz="1200" dirty="0"/>
          </a:p>
        </p:txBody>
      </p:sp>
      <p:sp>
        <p:nvSpPr>
          <p:cNvPr id="49" name="Text 40"/>
          <p:cNvSpPr/>
          <p:nvPr/>
        </p:nvSpPr>
        <p:spPr>
          <a:xfrm>
            <a:off x="8814816" y="2788920"/>
            <a:ext cx="110642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80" b="1" dirty="0">
                <a:solidFill>
                  <a:srgbClr val="17344F"/>
                </a:solidFill>
              </a:rPr>
              <a:t>Verify</a:t>
            </a:r>
            <a:endParaRPr lang="en-US" sz="1280" dirty="0"/>
          </a:p>
        </p:txBody>
      </p:sp>
      <p:sp>
        <p:nvSpPr>
          <p:cNvPr id="50" name="Text 41"/>
          <p:cNvSpPr/>
          <p:nvPr/>
        </p:nvSpPr>
        <p:spPr>
          <a:xfrm>
            <a:off x="8823960" y="3108960"/>
            <a:ext cx="10789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3A4A5B"/>
                </a:solidFill>
              </a:rPr>
              <a:t>Test records and relationships</a:t>
            </a:r>
            <a:endParaRPr lang="en-US" sz="1200" dirty="0"/>
          </a:p>
        </p:txBody>
      </p:sp>
      <p:sp>
        <p:nvSpPr>
          <p:cNvPr id="51" name="Shape 42"/>
          <p:cNvSpPr/>
          <p:nvPr/>
        </p:nvSpPr>
        <p:spPr>
          <a:xfrm>
            <a:off x="10369296" y="1901952"/>
            <a:ext cx="1325880" cy="2084832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0160">
            <a:solidFill>
              <a:srgbClr val="DDE4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2" name="Shape 43"/>
          <p:cNvSpPr/>
          <p:nvPr/>
        </p:nvSpPr>
        <p:spPr>
          <a:xfrm>
            <a:off x="10817352" y="2157984"/>
            <a:ext cx="420624" cy="420624"/>
          </a:xfrm>
          <a:prstGeom prst="ellipse">
            <a:avLst/>
          </a:prstGeom>
          <a:solidFill>
            <a:srgbClr val="FFF1F2"/>
          </a:solidFill>
          <a:ln w="12700">
            <a:solidFill>
              <a:srgbClr val="FFF1F2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53" name="Imag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909889" y="2250521"/>
            <a:ext cx="235549" cy="235549"/>
          </a:xfrm>
          <a:prstGeom prst="rect">
            <a:avLst/>
          </a:prstGeom>
        </p:spPr>
      </p:pic>
      <p:sp>
        <p:nvSpPr>
          <p:cNvPr id="54" name="Text 44"/>
          <p:cNvSpPr/>
          <p:nvPr/>
        </p:nvSpPr>
        <p:spPr>
          <a:xfrm>
            <a:off x="10460736" y="1965960"/>
            <a:ext cx="21031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18096"/>
                </a:solidFill>
              </a:rPr>
              <a:t>7</a:t>
            </a:r>
            <a:endParaRPr lang="en-US" sz="1200" dirty="0"/>
          </a:p>
        </p:txBody>
      </p:sp>
      <p:sp>
        <p:nvSpPr>
          <p:cNvPr id="55" name="Text 45"/>
          <p:cNvSpPr/>
          <p:nvPr/>
        </p:nvSpPr>
        <p:spPr>
          <a:xfrm>
            <a:off x="10479024" y="2788920"/>
            <a:ext cx="110642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80" b="1" dirty="0">
                <a:solidFill>
                  <a:srgbClr val="17344F"/>
                </a:solidFill>
              </a:rPr>
              <a:t>Go live</a:t>
            </a:r>
            <a:endParaRPr lang="en-US" sz="1280" dirty="0"/>
          </a:p>
        </p:txBody>
      </p:sp>
      <p:sp>
        <p:nvSpPr>
          <p:cNvPr id="56" name="Text 46"/>
          <p:cNvSpPr/>
          <p:nvPr/>
        </p:nvSpPr>
        <p:spPr>
          <a:xfrm>
            <a:off x="10488168" y="3108960"/>
            <a:ext cx="10789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3A4A5B"/>
                </a:solidFill>
              </a:rPr>
              <a:t>Activate the school with migrated data</a:t>
            </a:r>
            <a:endParaRPr lang="en-US" sz="1200" dirty="0"/>
          </a:p>
        </p:txBody>
      </p:sp>
      <p:sp>
        <p:nvSpPr>
          <p:cNvPr id="57" name="Shape 47"/>
          <p:cNvSpPr/>
          <p:nvPr/>
        </p:nvSpPr>
        <p:spPr>
          <a:xfrm>
            <a:off x="2011680" y="4434840"/>
            <a:ext cx="8138160" cy="987552"/>
          </a:xfrm>
          <a:prstGeom prst="roundRect">
            <a:avLst>
              <a:gd name="adj" fmla="val 7407"/>
            </a:avLst>
          </a:prstGeom>
          <a:solidFill>
            <a:srgbClr val="F7F9FC"/>
          </a:solidFill>
          <a:ln w="10160">
            <a:solidFill>
              <a:srgbClr val="DDE4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8" name="Shape 48"/>
          <p:cNvSpPr/>
          <p:nvPr/>
        </p:nvSpPr>
        <p:spPr>
          <a:xfrm>
            <a:off x="2286000" y="4727448"/>
            <a:ext cx="384048" cy="384048"/>
          </a:xfrm>
          <a:prstGeom prst="ellipse">
            <a:avLst/>
          </a:prstGeom>
          <a:solidFill>
            <a:srgbClr val="EAF8F1"/>
          </a:solidFill>
          <a:ln w="12700">
            <a:solidFill>
              <a:srgbClr val="EAF8F1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59" name="Image 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397374" y="4811939"/>
            <a:ext cx="161300" cy="215067"/>
          </a:xfrm>
          <a:prstGeom prst="rect">
            <a:avLst/>
          </a:prstGeom>
        </p:spPr>
      </p:pic>
      <p:sp>
        <p:nvSpPr>
          <p:cNvPr id="60" name="Text 49"/>
          <p:cNvSpPr/>
          <p:nvPr/>
        </p:nvSpPr>
        <p:spPr>
          <a:xfrm>
            <a:off x="2788920" y="4626864"/>
            <a:ext cx="2057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7344F"/>
                </a:solidFill>
              </a:rPr>
              <a:t>Official migration workbook</a:t>
            </a:r>
            <a:endParaRPr lang="en-US" sz="1300" dirty="0"/>
          </a:p>
        </p:txBody>
      </p:sp>
      <p:sp>
        <p:nvSpPr>
          <p:cNvPr id="61" name="Text 50"/>
          <p:cNvSpPr/>
          <p:nvPr/>
        </p:nvSpPr>
        <p:spPr>
          <a:xfrm>
            <a:off x="5010912" y="4626864"/>
            <a:ext cx="3063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F9D63"/>
                </a:solidFill>
              </a:rPr>
              <a:t>sims_migration_data_templates.xlsx</a:t>
            </a:r>
            <a:endParaRPr lang="en-US" sz="1300" dirty="0"/>
          </a:p>
        </p:txBody>
      </p:sp>
      <p:sp>
        <p:nvSpPr>
          <p:cNvPr id="62" name="Text 51"/>
          <p:cNvSpPr/>
          <p:nvPr/>
        </p:nvSpPr>
        <p:spPr>
          <a:xfrm>
            <a:off x="2788920" y="4983480"/>
            <a:ext cx="6309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A4A5B"/>
                </a:solidFill>
              </a:rPr>
              <a:t>Only validated and approved data is loaded into the final environment.</a:t>
            </a:r>
            <a:endParaRPr lang="en-US" sz="1200" dirty="0"/>
          </a:p>
        </p:txBody>
      </p:sp>
      <p:sp>
        <p:nvSpPr>
          <p:cNvPr id="63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67160" y="6455664"/>
            <a:ext cx="274320" cy="14630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 anchor="ctr"/>
          <a:lstStyle>
            <a:lvl1pPr>
              <a:defRPr sz="1200">
                <a:solidFill>
                  <a:srgbClr val="8A96A5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r>
              <a:rPr sz="950" b="0">
                <a:solidFill>
                  <a:srgbClr val="718096"/>
                </a:solidFill>
              </a:rPr>
              <a:t>11</a:t>
            </a:r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9184" y="128016"/>
            <a:ext cx="640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734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ABJAD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1188720" y="128016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7180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Training &amp; support</a:t>
            </a:r>
            <a:endParaRPr lang="en-US" sz="1200" dirty="0"/>
          </a:p>
        </p:txBody>
      </p:sp>
      <p:pic>
        <p:nvPicPr>
          <p:cNvPr id="4" name="Image 0" descr="/mnt/data/abjad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5263" y="100584"/>
            <a:ext cx="266673" cy="301752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29184" y="411480"/>
            <a:ext cx="11466576" cy="0"/>
          </a:xfrm>
          <a:prstGeom prst="line">
            <a:avLst/>
          </a:prstGeom>
          <a:noFill/>
          <a:ln w="8890">
            <a:solidFill>
              <a:srgbClr val="E9ED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3"/>
          <p:cNvSpPr/>
          <p:nvPr/>
        </p:nvSpPr>
        <p:spPr>
          <a:xfrm>
            <a:off x="8778240" y="6400800"/>
            <a:ext cx="2423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sz="1050" b="0">
                <a:solidFill>
                  <a:srgbClr val="718096"/>
                </a:solidFill>
              </a:rPr>
              <a:t>School sales presentation | 12/13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411480" y="658368"/>
            <a:ext cx="10972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734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Two weeks of structured training after migration</a:t>
            </a:r>
            <a:endParaRPr lang="en-US" sz="2600" dirty="0"/>
          </a:p>
        </p:txBody>
      </p:sp>
      <p:sp>
        <p:nvSpPr>
          <p:cNvPr id="8" name="Text 5"/>
          <p:cNvSpPr/>
          <p:nvPr/>
        </p:nvSpPr>
        <p:spPr>
          <a:xfrm>
            <a:off x="411480" y="1152144"/>
            <a:ext cx="10972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7180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Training is organized by profile so each team learns the workflows it will use in daily operations.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594360" y="1783080"/>
            <a:ext cx="1691640" cy="1051560"/>
          </a:xfrm>
          <a:prstGeom prst="roundRect">
            <a:avLst>
              <a:gd name="adj" fmla="val 6957"/>
            </a:avLst>
          </a:prstGeom>
          <a:solidFill>
            <a:srgbClr val="FFF1F2"/>
          </a:solidFill>
          <a:ln w="10160">
            <a:solidFill>
              <a:srgbClr val="FFF1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7"/>
          <p:cNvSpPr/>
          <p:nvPr/>
        </p:nvSpPr>
        <p:spPr>
          <a:xfrm>
            <a:off x="740664" y="1920240"/>
            <a:ext cx="13990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04450"/>
                </a:solidFill>
              </a:rPr>
              <a:t>2 weeks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740664" y="2295144"/>
            <a:ext cx="139903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718096"/>
                </a:solidFill>
              </a:rPr>
              <a:t>post-migration training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2468880" y="1783080"/>
            <a:ext cx="1691640" cy="1051560"/>
          </a:xfrm>
          <a:prstGeom prst="roundRect">
            <a:avLst>
              <a:gd name="adj" fmla="val 6957"/>
            </a:avLst>
          </a:prstGeom>
          <a:solidFill>
            <a:srgbClr val="EEF4FF"/>
          </a:solidFill>
          <a:ln w="10160">
            <a:solidFill>
              <a:srgbClr val="EEF4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0"/>
          <p:cNvSpPr/>
          <p:nvPr/>
        </p:nvSpPr>
        <p:spPr>
          <a:xfrm>
            <a:off x="2615184" y="1920240"/>
            <a:ext cx="13990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46BFD"/>
                </a:solidFill>
              </a:rPr>
              <a:t>3 hrs/day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2615184" y="2295144"/>
            <a:ext cx="139903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718096"/>
                </a:solidFill>
              </a:rPr>
              <a:t>for each profile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4343400" y="1783080"/>
            <a:ext cx="1691640" cy="1051560"/>
          </a:xfrm>
          <a:prstGeom prst="roundRect">
            <a:avLst>
              <a:gd name="adj" fmla="val 6957"/>
            </a:avLst>
          </a:prstGeom>
          <a:solidFill>
            <a:srgbClr val="ECFAF8"/>
          </a:solidFill>
          <a:ln w="10160">
            <a:solidFill>
              <a:srgbClr val="ECFAF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3"/>
          <p:cNvSpPr/>
          <p:nvPr/>
        </p:nvSpPr>
        <p:spPr>
          <a:xfrm>
            <a:off x="4489704" y="1920240"/>
            <a:ext cx="13990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29C9C"/>
                </a:solidFill>
              </a:rPr>
              <a:t>Videos</a:t>
            </a:r>
            <a:endParaRPr lang="en-US" sz="2200" dirty="0"/>
          </a:p>
        </p:txBody>
      </p:sp>
      <p:sp>
        <p:nvSpPr>
          <p:cNvPr id="17" name="Text 14"/>
          <p:cNvSpPr/>
          <p:nvPr/>
        </p:nvSpPr>
        <p:spPr>
          <a:xfrm>
            <a:off x="4489704" y="2295144"/>
            <a:ext cx="139903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718096"/>
                </a:solidFill>
              </a:rPr>
              <a:t>included for repeat learning</a:t>
            </a:r>
            <a:endParaRPr lang="en-US" sz="1200" dirty="0"/>
          </a:p>
        </p:txBody>
      </p:sp>
      <p:sp>
        <p:nvSpPr>
          <p:cNvPr id="18" name="Shape 15"/>
          <p:cNvSpPr/>
          <p:nvPr/>
        </p:nvSpPr>
        <p:spPr>
          <a:xfrm>
            <a:off x="6217920" y="1783080"/>
            <a:ext cx="1691640" cy="1051560"/>
          </a:xfrm>
          <a:prstGeom prst="roundRect">
            <a:avLst>
              <a:gd name="adj" fmla="val 6957"/>
            </a:avLst>
          </a:prstGeom>
          <a:solidFill>
            <a:srgbClr val="EAF8F1"/>
          </a:solidFill>
          <a:ln w="10160">
            <a:solidFill>
              <a:srgbClr val="EAF8F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6"/>
          <p:cNvSpPr/>
          <p:nvPr/>
        </p:nvSpPr>
        <p:spPr>
          <a:xfrm>
            <a:off x="6364224" y="1920240"/>
            <a:ext cx="13990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F9D63"/>
                </a:solidFill>
              </a:rPr>
              <a:t>Support</a:t>
            </a:r>
            <a:endParaRPr lang="en-US" sz="2200" dirty="0"/>
          </a:p>
        </p:txBody>
      </p:sp>
      <p:sp>
        <p:nvSpPr>
          <p:cNvPr id="20" name="Text 17"/>
          <p:cNvSpPr/>
          <p:nvPr/>
        </p:nvSpPr>
        <p:spPr>
          <a:xfrm>
            <a:off x="6364224" y="2295144"/>
            <a:ext cx="139903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718096"/>
                </a:solidFill>
              </a:rPr>
              <a:t>continues after training</a:t>
            </a:r>
            <a:endParaRPr lang="en-US" sz="1200" dirty="0"/>
          </a:p>
        </p:txBody>
      </p:sp>
      <p:sp>
        <p:nvSpPr>
          <p:cNvPr id="21" name="Shape 18"/>
          <p:cNvSpPr/>
          <p:nvPr/>
        </p:nvSpPr>
        <p:spPr>
          <a:xfrm>
            <a:off x="594360" y="3154680"/>
            <a:ext cx="11018520" cy="2468880"/>
          </a:xfrm>
          <a:prstGeom prst="roundRect">
            <a:avLst>
              <a:gd name="adj" fmla="val 2963"/>
            </a:avLst>
          </a:prstGeom>
          <a:solidFill>
            <a:srgbClr val="FFFFFF"/>
          </a:solidFill>
          <a:ln w="10160">
            <a:solidFill>
              <a:srgbClr val="DDE4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Shape 19"/>
          <p:cNvSpPr/>
          <p:nvPr/>
        </p:nvSpPr>
        <p:spPr>
          <a:xfrm>
            <a:off x="594360" y="3154680"/>
            <a:ext cx="11018520" cy="402336"/>
          </a:xfrm>
          <a:prstGeom prst="rect">
            <a:avLst/>
          </a:prstGeom>
          <a:solidFill>
            <a:srgbClr val="17344F"/>
          </a:solidFill>
          <a:ln w="12700">
            <a:solidFill>
              <a:srgbClr val="17344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Text 20"/>
          <p:cNvSpPr/>
          <p:nvPr/>
        </p:nvSpPr>
        <p:spPr>
          <a:xfrm>
            <a:off x="822960" y="3264408"/>
            <a:ext cx="1828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Profile</a:t>
            </a:r>
            <a:endParaRPr lang="en-US" sz="1200" dirty="0"/>
          </a:p>
        </p:txBody>
      </p:sp>
      <p:sp>
        <p:nvSpPr>
          <p:cNvPr id="24" name="Text 21"/>
          <p:cNvSpPr/>
          <p:nvPr/>
        </p:nvSpPr>
        <p:spPr>
          <a:xfrm>
            <a:off x="3017520" y="3264408"/>
            <a:ext cx="8046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Training focus</a:t>
            </a:r>
            <a:endParaRPr lang="en-US" sz="1200" dirty="0"/>
          </a:p>
        </p:txBody>
      </p:sp>
      <p:sp>
        <p:nvSpPr>
          <p:cNvPr id="25" name="Shape 22"/>
          <p:cNvSpPr/>
          <p:nvPr/>
        </p:nvSpPr>
        <p:spPr>
          <a:xfrm>
            <a:off x="594360" y="3557016"/>
            <a:ext cx="11018520" cy="411480"/>
          </a:xfrm>
          <a:prstGeom prst="rect">
            <a:avLst/>
          </a:prstGeom>
          <a:solidFill>
            <a:srgbClr val="F8FAFC"/>
          </a:solidFill>
          <a:ln w="12700">
            <a:solidFill>
              <a:srgbClr val="F8FAF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Text 23"/>
          <p:cNvSpPr/>
          <p:nvPr/>
        </p:nvSpPr>
        <p:spPr>
          <a:xfrm>
            <a:off x="822960" y="3657600"/>
            <a:ext cx="1920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7344F"/>
                </a:solidFill>
              </a:rPr>
              <a:t>Super Admin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3017520" y="3657600"/>
            <a:ext cx="8092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A4A5B"/>
                </a:solidFill>
              </a:rPr>
              <a:t>Full system overview, dashboards, controls and administration</a:t>
            </a:r>
            <a:endParaRPr lang="en-US" sz="1200" dirty="0"/>
          </a:p>
        </p:txBody>
      </p:sp>
      <p:sp>
        <p:nvSpPr>
          <p:cNvPr id="28" name="Text 25"/>
          <p:cNvSpPr/>
          <p:nvPr/>
        </p:nvSpPr>
        <p:spPr>
          <a:xfrm>
            <a:off x="822960" y="4069080"/>
            <a:ext cx="1920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7344F"/>
                </a:solidFill>
              </a:rPr>
              <a:t>Accounting</a:t>
            </a:r>
            <a:endParaRPr lang="en-US" sz="1200" dirty="0"/>
          </a:p>
        </p:txBody>
      </p:sp>
      <p:sp>
        <p:nvSpPr>
          <p:cNvPr id="29" name="Text 26"/>
          <p:cNvSpPr/>
          <p:nvPr/>
        </p:nvSpPr>
        <p:spPr>
          <a:xfrm>
            <a:off x="3017520" y="4069080"/>
            <a:ext cx="8092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A4A5B"/>
                </a:solidFill>
              </a:rPr>
              <a:t>Finance, payments, payroll, balances and reports</a:t>
            </a:r>
            <a:endParaRPr lang="en-US" sz="1200" dirty="0"/>
          </a:p>
        </p:txBody>
      </p:sp>
      <p:sp>
        <p:nvSpPr>
          <p:cNvPr id="30" name="Shape 27"/>
          <p:cNvSpPr/>
          <p:nvPr/>
        </p:nvSpPr>
        <p:spPr>
          <a:xfrm>
            <a:off x="594360" y="4379976"/>
            <a:ext cx="11018520" cy="411480"/>
          </a:xfrm>
          <a:prstGeom prst="rect">
            <a:avLst/>
          </a:prstGeom>
          <a:solidFill>
            <a:srgbClr val="F8FAFC"/>
          </a:solidFill>
          <a:ln w="12700">
            <a:solidFill>
              <a:srgbClr val="F8FAF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Text 28"/>
          <p:cNvSpPr/>
          <p:nvPr/>
        </p:nvSpPr>
        <p:spPr>
          <a:xfrm>
            <a:off x="822960" y="4480560"/>
            <a:ext cx="1920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7344F"/>
                </a:solidFill>
              </a:rPr>
              <a:t>Teachers</a:t>
            </a:r>
            <a:endParaRPr lang="en-US" sz="1200" dirty="0"/>
          </a:p>
        </p:txBody>
      </p:sp>
      <p:sp>
        <p:nvSpPr>
          <p:cNvPr id="32" name="Text 29"/>
          <p:cNvSpPr/>
          <p:nvPr/>
        </p:nvSpPr>
        <p:spPr>
          <a:xfrm>
            <a:off x="3017520" y="4480560"/>
            <a:ext cx="8092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A4A5B"/>
                </a:solidFill>
              </a:rPr>
              <a:t>Portal, timetable, attendance, grades, exams and communication</a:t>
            </a:r>
            <a:endParaRPr lang="en-US" sz="1200" dirty="0"/>
          </a:p>
        </p:txBody>
      </p:sp>
      <p:sp>
        <p:nvSpPr>
          <p:cNvPr id="33" name="Text 30"/>
          <p:cNvSpPr/>
          <p:nvPr/>
        </p:nvSpPr>
        <p:spPr>
          <a:xfrm>
            <a:off x="822960" y="4892040"/>
            <a:ext cx="1920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7344F"/>
                </a:solidFill>
              </a:rPr>
              <a:t>IT / School Admin</a:t>
            </a:r>
            <a:endParaRPr lang="en-US" sz="1200" dirty="0"/>
          </a:p>
        </p:txBody>
      </p:sp>
      <p:sp>
        <p:nvSpPr>
          <p:cNvPr id="34" name="Text 31"/>
          <p:cNvSpPr/>
          <p:nvPr/>
        </p:nvSpPr>
        <p:spPr>
          <a:xfrm>
            <a:off x="3017520" y="4892040"/>
            <a:ext cx="8092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A4A5B"/>
                </a:solidFill>
              </a:rPr>
              <a:t>Setup, configuration, users, permissions and website builder</a:t>
            </a:r>
            <a:endParaRPr lang="en-US" sz="1200" dirty="0"/>
          </a:p>
        </p:txBody>
      </p:sp>
      <p:sp>
        <p:nvSpPr>
          <p:cNvPr id="35" name="Shape 32"/>
          <p:cNvSpPr/>
          <p:nvPr/>
        </p:nvSpPr>
        <p:spPr>
          <a:xfrm>
            <a:off x="594360" y="5202936"/>
            <a:ext cx="11018520" cy="411480"/>
          </a:xfrm>
          <a:prstGeom prst="rect">
            <a:avLst/>
          </a:prstGeom>
          <a:solidFill>
            <a:srgbClr val="F8FAFC"/>
          </a:solidFill>
          <a:ln w="12700">
            <a:solidFill>
              <a:srgbClr val="F8FAF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6" name="Text 33"/>
          <p:cNvSpPr/>
          <p:nvPr/>
        </p:nvSpPr>
        <p:spPr>
          <a:xfrm>
            <a:off x="822960" y="5303520"/>
            <a:ext cx="1920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7344F"/>
                </a:solidFill>
              </a:rPr>
              <a:t>Bus Driver Manager</a:t>
            </a:r>
            <a:endParaRPr lang="en-US" sz="1200" dirty="0"/>
          </a:p>
        </p:txBody>
      </p:sp>
      <p:sp>
        <p:nvSpPr>
          <p:cNvPr id="37" name="Text 34"/>
          <p:cNvSpPr/>
          <p:nvPr/>
        </p:nvSpPr>
        <p:spPr>
          <a:xfrm>
            <a:off x="3017520" y="5303520"/>
            <a:ext cx="8092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A4A5B"/>
                </a:solidFill>
              </a:rPr>
              <a:t>Routes, buses, transport enrollment and tracking workflows</a:t>
            </a:r>
            <a:endParaRPr lang="en-US" sz="1200" dirty="0"/>
          </a:p>
        </p:txBody>
      </p:sp>
      <p:sp>
        <p:nvSpPr>
          <p:cNvPr id="38" name="Text 35"/>
          <p:cNvSpPr/>
          <p:nvPr/>
        </p:nvSpPr>
        <p:spPr>
          <a:xfrm>
            <a:off x="822960" y="5870448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7344F"/>
                </a:solidFill>
              </a:rPr>
              <a:t>After the structured training period, remaining questions and operational assistance are handled through the Abjad support team.</a:t>
            </a:r>
            <a:endParaRPr lang="en-US" sz="1200" dirty="0"/>
          </a:p>
        </p:txBody>
      </p:sp>
      <p:sp>
        <p:nvSpPr>
          <p:cNvPr id="39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67160" y="6455664"/>
            <a:ext cx="274320" cy="14630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 anchor="ctr"/>
          <a:lstStyle>
            <a:lvl1pPr>
              <a:defRPr sz="1200">
                <a:solidFill>
                  <a:srgbClr val="8A96A5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r>
              <a:rPr sz="950" b="0">
                <a:solidFill>
                  <a:srgbClr val="718096"/>
                </a:solidFill>
              </a:rPr>
              <a:t>12</a:t>
            </a:r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9184" y="128016"/>
            <a:ext cx="640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734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ABJAD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1188720" y="128016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7180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Launch offer &amp; next step</a:t>
            </a:r>
            <a:endParaRPr lang="en-US" sz="1200" dirty="0"/>
          </a:p>
        </p:txBody>
      </p:sp>
      <p:pic>
        <p:nvPicPr>
          <p:cNvPr id="4" name="Image 0" descr="/mnt/data/abjad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5263" y="100584"/>
            <a:ext cx="266673" cy="301752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29184" y="411480"/>
            <a:ext cx="11466576" cy="0"/>
          </a:xfrm>
          <a:prstGeom prst="line">
            <a:avLst/>
          </a:prstGeom>
          <a:noFill/>
          <a:ln w="8890">
            <a:solidFill>
              <a:srgbClr val="E9ED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3"/>
          <p:cNvSpPr/>
          <p:nvPr/>
        </p:nvSpPr>
        <p:spPr>
          <a:xfrm>
            <a:off x="8778240" y="6400800"/>
            <a:ext cx="2423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sz="1050" b="0">
                <a:solidFill>
                  <a:srgbClr val="718096"/>
                </a:solidFill>
              </a:rPr>
              <a:t>School sales presentation | 13/13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411480" y="658368"/>
            <a:ext cx="10972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734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Start with a low-risk launch</a:t>
            </a:r>
            <a:endParaRPr lang="en-US" sz="2600" dirty="0"/>
          </a:p>
        </p:txBody>
      </p:sp>
      <p:sp>
        <p:nvSpPr>
          <p:cNvPr id="8" name="Text 5"/>
          <p:cNvSpPr/>
          <p:nvPr/>
        </p:nvSpPr>
        <p:spPr>
          <a:xfrm>
            <a:off x="411480" y="1152144"/>
            <a:ext cx="10972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7180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Selected schools can experience Abjad during the launch phase before committing to a paid subscription.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594360" y="1764792"/>
            <a:ext cx="3794760" cy="3383280"/>
          </a:xfrm>
          <a:prstGeom prst="roundRect">
            <a:avLst>
              <a:gd name="adj" fmla="val 2162"/>
            </a:avLst>
          </a:prstGeom>
          <a:solidFill>
            <a:srgbClr val="FFF1F2"/>
          </a:solidFill>
          <a:ln w="10160">
            <a:solidFill>
              <a:srgbClr val="FFD9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7"/>
          <p:cNvSpPr/>
          <p:nvPr/>
        </p:nvSpPr>
        <p:spPr>
          <a:xfrm>
            <a:off x="932688" y="2057400"/>
            <a:ext cx="1463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04450"/>
                </a:solidFill>
              </a:rPr>
              <a:t>LAUNCH OFFER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932688" y="2487168"/>
            <a:ext cx="2880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7344F"/>
                </a:solidFill>
              </a:rPr>
              <a:t>First year free</a:t>
            </a:r>
            <a:endParaRPr lang="en-US" sz="3000" dirty="0"/>
          </a:p>
        </p:txBody>
      </p:sp>
      <p:sp>
        <p:nvSpPr>
          <p:cNvPr id="12" name="Text 9"/>
          <p:cNvSpPr/>
          <p:nvPr/>
        </p:nvSpPr>
        <p:spPr>
          <a:xfrm>
            <a:off x="932688" y="2999232"/>
            <a:ext cx="2651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04450"/>
                </a:solidFill>
              </a:rPr>
              <a:t>for selected schools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960120" y="3630168"/>
            <a:ext cx="73152" cy="73152"/>
          </a:xfrm>
          <a:prstGeom prst="ellipse">
            <a:avLst/>
          </a:prstGeom>
          <a:solidFill>
            <a:srgbClr val="F04450"/>
          </a:solidFill>
          <a:ln w="12700">
            <a:solidFill>
              <a:srgbClr val="F0445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11"/>
          <p:cNvSpPr/>
          <p:nvPr/>
        </p:nvSpPr>
        <p:spPr>
          <a:xfrm>
            <a:off x="1124712" y="3547872"/>
            <a:ext cx="2807208" cy="281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70" dirty="0">
                <a:solidFill>
                  <a:srgbClr val="3A4A5B"/>
                </a:solidFill>
              </a:rPr>
              <a:t>Test the platform with your team</a:t>
            </a:r>
            <a:endParaRPr lang="en-US" sz="1170" dirty="0"/>
          </a:p>
        </p:txBody>
      </p:sp>
      <p:sp>
        <p:nvSpPr>
          <p:cNvPr id="15" name="Shape 12"/>
          <p:cNvSpPr/>
          <p:nvPr/>
        </p:nvSpPr>
        <p:spPr>
          <a:xfrm>
            <a:off x="960120" y="3938778"/>
            <a:ext cx="73152" cy="73152"/>
          </a:xfrm>
          <a:prstGeom prst="ellipse">
            <a:avLst/>
          </a:prstGeom>
          <a:solidFill>
            <a:srgbClr val="F04450"/>
          </a:solidFill>
          <a:ln w="12700">
            <a:solidFill>
              <a:srgbClr val="F0445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3"/>
          <p:cNvSpPr/>
          <p:nvPr/>
        </p:nvSpPr>
        <p:spPr>
          <a:xfrm>
            <a:off x="1124712" y="3856482"/>
            <a:ext cx="2807208" cy="281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70" dirty="0">
                <a:solidFill>
                  <a:srgbClr val="3A4A5B"/>
                </a:solidFill>
              </a:rPr>
              <a:t>Evaluate fit with low subscription risk</a:t>
            </a:r>
            <a:endParaRPr lang="en-US" sz="1170" dirty="0"/>
          </a:p>
        </p:txBody>
      </p:sp>
      <p:sp>
        <p:nvSpPr>
          <p:cNvPr id="17" name="Shape 14"/>
          <p:cNvSpPr/>
          <p:nvPr/>
        </p:nvSpPr>
        <p:spPr>
          <a:xfrm>
            <a:off x="960120" y="4247388"/>
            <a:ext cx="73152" cy="73152"/>
          </a:xfrm>
          <a:prstGeom prst="ellipse">
            <a:avLst/>
          </a:prstGeom>
          <a:solidFill>
            <a:srgbClr val="F04450"/>
          </a:solidFill>
          <a:ln w="12700">
            <a:solidFill>
              <a:srgbClr val="F0445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Text 15"/>
          <p:cNvSpPr/>
          <p:nvPr/>
        </p:nvSpPr>
        <p:spPr>
          <a:xfrm>
            <a:off x="1124712" y="4165092"/>
            <a:ext cx="2807208" cy="281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70" dirty="0">
                <a:solidFill>
                  <a:srgbClr val="3A4A5B"/>
                </a:solidFill>
              </a:rPr>
              <a:t>Provide feedback during the launch phase</a:t>
            </a:r>
            <a:endParaRPr lang="en-US" sz="1170" dirty="0"/>
          </a:p>
        </p:txBody>
      </p:sp>
      <p:sp>
        <p:nvSpPr>
          <p:cNvPr id="19" name="Shape 16"/>
          <p:cNvSpPr/>
          <p:nvPr/>
        </p:nvSpPr>
        <p:spPr>
          <a:xfrm>
            <a:off x="960120" y="4555998"/>
            <a:ext cx="73152" cy="73152"/>
          </a:xfrm>
          <a:prstGeom prst="ellipse">
            <a:avLst/>
          </a:prstGeom>
          <a:solidFill>
            <a:srgbClr val="F04450"/>
          </a:solidFill>
          <a:ln w="12700">
            <a:solidFill>
              <a:srgbClr val="F0445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Text 17"/>
          <p:cNvSpPr/>
          <p:nvPr/>
        </p:nvSpPr>
        <p:spPr>
          <a:xfrm>
            <a:off x="1124712" y="4473702"/>
            <a:ext cx="2807208" cy="281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70" dirty="0">
                <a:solidFill>
                  <a:srgbClr val="3A4A5B"/>
                </a:solidFill>
              </a:rPr>
              <a:t>Build confidence before paid adoption</a:t>
            </a:r>
            <a:endParaRPr lang="en-US" sz="1170" dirty="0"/>
          </a:p>
        </p:txBody>
      </p:sp>
      <p:sp>
        <p:nvSpPr>
          <p:cNvPr id="21" name="Shape 18"/>
          <p:cNvSpPr/>
          <p:nvPr/>
        </p:nvSpPr>
        <p:spPr>
          <a:xfrm>
            <a:off x="4709160" y="1764792"/>
            <a:ext cx="6903720" cy="3383280"/>
          </a:xfrm>
          <a:prstGeom prst="roundRect">
            <a:avLst>
              <a:gd name="adj" fmla="val 2162"/>
            </a:avLst>
          </a:prstGeom>
          <a:solidFill>
            <a:srgbClr val="FFFFFF"/>
          </a:solidFill>
          <a:ln w="10160">
            <a:solidFill>
              <a:srgbClr val="DDE4EC"/>
            </a:solidFill>
            <a:prstDash val="solid"/>
          </a:ln>
          <a:effectLst>
            <a:outerShdw blurRad="15240" dist="508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2" name="Text 19"/>
          <p:cNvSpPr/>
          <p:nvPr/>
        </p:nvSpPr>
        <p:spPr>
          <a:xfrm>
            <a:off x="5074920" y="2084832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7344F"/>
                </a:solidFill>
              </a:rPr>
              <a:t>What happens next?</a:t>
            </a:r>
            <a:endParaRPr lang="en-US" sz="1800" dirty="0"/>
          </a:p>
        </p:txBody>
      </p:sp>
      <p:sp>
        <p:nvSpPr>
          <p:cNvPr id="23" name="Shape 20"/>
          <p:cNvSpPr/>
          <p:nvPr/>
        </p:nvSpPr>
        <p:spPr>
          <a:xfrm>
            <a:off x="5102352" y="2651760"/>
            <a:ext cx="310896" cy="310896"/>
          </a:xfrm>
          <a:prstGeom prst="ellipse">
            <a:avLst/>
          </a:prstGeom>
          <a:solidFill>
            <a:srgbClr val="17344F"/>
          </a:solidFill>
          <a:ln w="12700">
            <a:solidFill>
              <a:srgbClr val="17344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Text 21"/>
          <p:cNvSpPr/>
          <p:nvPr/>
        </p:nvSpPr>
        <p:spPr>
          <a:xfrm>
            <a:off x="5102352" y="2724912"/>
            <a:ext cx="31089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1</a:t>
            </a:r>
            <a:endParaRPr lang="en-US" sz="1200" dirty="0"/>
          </a:p>
        </p:txBody>
      </p:sp>
      <p:sp>
        <p:nvSpPr>
          <p:cNvPr id="25" name="Text 22"/>
          <p:cNvSpPr/>
          <p:nvPr/>
        </p:nvSpPr>
        <p:spPr>
          <a:xfrm>
            <a:off x="5577840" y="2633472"/>
            <a:ext cx="1600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20" b="1" dirty="0">
                <a:solidFill>
                  <a:srgbClr val="17344F"/>
                </a:solidFill>
              </a:rPr>
              <a:t>Schedule a demo</a:t>
            </a:r>
            <a:endParaRPr lang="en-US" sz="1320" dirty="0"/>
          </a:p>
        </p:txBody>
      </p:sp>
      <p:sp>
        <p:nvSpPr>
          <p:cNvPr id="26" name="Text 23"/>
          <p:cNvSpPr/>
          <p:nvPr/>
        </p:nvSpPr>
        <p:spPr>
          <a:xfrm>
            <a:off x="7178040" y="2633472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A4A5B"/>
                </a:solidFill>
              </a:rPr>
              <a:t>See the platform and discuss your priorities</a:t>
            </a:r>
            <a:endParaRPr lang="en-US" sz="1200" dirty="0"/>
          </a:p>
        </p:txBody>
      </p:sp>
      <p:sp>
        <p:nvSpPr>
          <p:cNvPr id="27" name="Shape 24"/>
          <p:cNvSpPr/>
          <p:nvPr/>
        </p:nvSpPr>
        <p:spPr>
          <a:xfrm>
            <a:off x="5102352" y="3200400"/>
            <a:ext cx="310896" cy="310896"/>
          </a:xfrm>
          <a:prstGeom prst="ellipse">
            <a:avLst/>
          </a:prstGeom>
          <a:solidFill>
            <a:srgbClr val="17344F"/>
          </a:solidFill>
          <a:ln w="12700">
            <a:solidFill>
              <a:srgbClr val="17344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Text 25"/>
          <p:cNvSpPr/>
          <p:nvPr/>
        </p:nvSpPr>
        <p:spPr>
          <a:xfrm>
            <a:off x="5102352" y="3273552"/>
            <a:ext cx="31089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2</a:t>
            </a:r>
            <a:endParaRPr lang="en-US" sz="1200" dirty="0"/>
          </a:p>
        </p:txBody>
      </p:sp>
      <p:sp>
        <p:nvSpPr>
          <p:cNvPr id="29" name="Text 26"/>
          <p:cNvSpPr/>
          <p:nvPr/>
        </p:nvSpPr>
        <p:spPr>
          <a:xfrm>
            <a:off x="5577840" y="3182112"/>
            <a:ext cx="1600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20" b="1" dirty="0">
                <a:solidFill>
                  <a:srgbClr val="17344F"/>
                </a:solidFill>
              </a:rPr>
              <a:t>Review school needs</a:t>
            </a:r>
            <a:endParaRPr lang="en-US" sz="1320" dirty="0"/>
          </a:p>
        </p:txBody>
      </p:sp>
      <p:sp>
        <p:nvSpPr>
          <p:cNvPr id="30" name="Text 27"/>
          <p:cNvSpPr/>
          <p:nvPr/>
        </p:nvSpPr>
        <p:spPr>
          <a:xfrm>
            <a:off x="7178040" y="3182112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A4A5B"/>
                </a:solidFill>
              </a:rPr>
              <a:t>Confirm modules, data and implementation scope</a:t>
            </a:r>
            <a:endParaRPr lang="en-US" sz="1200" dirty="0"/>
          </a:p>
        </p:txBody>
      </p:sp>
      <p:sp>
        <p:nvSpPr>
          <p:cNvPr id="31" name="Shape 28"/>
          <p:cNvSpPr/>
          <p:nvPr/>
        </p:nvSpPr>
        <p:spPr>
          <a:xfrm>
            <a:off x="5102352" y="3749040"/>
            <a:ext cx="310896" cy="310896"/>
          </a:xfrm>
          <a:prstGeom prst="ellipse">
            <a:avLst/>
          </a:prstGeom>
          <a:solidFill>
            <a:srgbClr val="17344F"/>
          </a:solidFill>
          <a:ln w="12700">
            <a:solidFill>
              <a:srgbClr val="17344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Text 29"/>
          <p:cNvSpPr/>
          <p:nvPr/>
        </p:nvSpPr>
        <p:spPr>
          <a:xfrm>
            <a:off x="5102352" y="3822192"/>
            <a:ext cx="31089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3</a:t>
            </a:r>
            <a:endParaRPr lang="en-US" sz="1200" dirty="0"/>
          </a:p>
        </p:txBody>
      </p:sp>
      <p:sp>
        <p:nvSpPr>
          <p:cNvPr id="33" name="Text 30"/>
          <p:cNvSpPr/>
          <p:nvPr/>
        </p:nvSpPr>
        <p:spPr>
          <a:xfrm>
            <a:off x="5577840" y="3730752"/>
            <a:ext cx="1600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20" b="1" dirty="0">
                <a:solidFill>
                  <a:srgbClr val="17344F"/>
                </a:solidFill>
              </a:rPr>
              <a:t>Prepare migration</a:t>
            </a:r>
            <a:endParaRPr lang="en-US" sz="1320" dirty="0"/>
          </a:p>
        </p:txBody>
      </p:sp>
      <p:sp>
        <p:nvSpPr>
          <p:cNvPr id="34" name="Text 31"/>
          <p:cNvSpPr/>
          <p:nvPr/>
        </p:nvSpPr>
        <p:spPr>
          <a:xfrm>
            <a:off x="7178040" y="3730752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A4A5B"/>
                </a:solidFill>
              </a:rPr>
              <a:t>Complete and validate the migration workbook</a:t>
            </a:r>
            <a:endParaRPr lang="en-US" sz="1200" dirty="0"/>
          </a:p>
        </p:txBody>
      </p:sp>
      <p:sp>
        <p:nvSpPr>
          <p:cNvPr id="35" name="Shape 32"/>
          <p:cNvSpPr/>
          <p:nvPr/>
        </p:nvSpPr>
        <p:spPr>
          <a:xfrm>
            <a:off x="5102352" y="4297680"/>
            <a:ext cx="310896" cy="310896"/>
          </a:xfrm>
          <a:prstGeom prst="ellipse">
            <a:avLst/>
          </a:prstGeom>
          <a:solidFill>
            <a:srgbClr val="F04450"/>
          </a:solidFill>
          <a:ln w="12700">
            <a:solidFill>
              <a:srgbClr val="F0445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6" name="Text 33"/>
          <p:cNvSpPr/>
          <p:nvPr/>
        </p:nvSpPr>
        <p:spPr>
          <a:xfrm>
            <a:off x="5102352" y="4370832"/>
            <a:ext cx="31089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4</a:t>
            </a:r>
            <a:endParaRPr lang="en-US" sz="1200" dirty="0"/>
          </a:p>
        </p:txBody>
      </p:sp>
      <p:sp>
        <p:nvSpPr>
          <p:cNvPr id="37" name="Text 34"/>
          <p:cNvSpPr/>
          <p:nvPr/>
        </p:nvSpPr>
        <p:spPr>
          <a:xfrm>
            <a:off x="5577840" y="4279392"/>
            <a:ext cx="1600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20" b="1" dirty="0">
                <a:solidFill>
                  <a:srgbClr val="17344F"/>
                </a:solidFill>
              </a:rPr>
              <a:t>Start the pilot</a:t>
            </a:r>
            <a:endParaRPr lang="en-US" sz="1320" dirty="0"/>
          </a:p>
        </p:txBody>
      </p:sp>
      <p:sp>
        <p:nvSpPr>
          <p:cNvPr id="38" name="Text 35"/>
          <p:cNvSpPr/>
          <p:nvPr/>
        </p:nvSpPr>
        <p:spPr>
          <a:xfrm>
            <a:off x="7178040" y="4279392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A4A5B"/>
                </a:solidFill>
              </a:rPr>
              <a:t>Train users, go live and evaluate Abjad in practice</a:t>
            </a:r>
            <a:endParaRPr lang="en-US" sz="1200" dirty="0"/>
          </a:p>
        </p:txBody>
      </p:sp>
      <p:sp>
        <p:nvSpPr>
          <p:cNvPr id="39" name="Shape 36"/>
          <p:cNvSpPr/>
          <p:nvPr/>
        </p:nvSpPr>
        <p:spPr>
          <a:xfrm>
            <a:off x="2926080" y="5559552"/>
            <a:ext cx="6355080" cy="566928"/>
          </a:xfrm>
          <a:prstGeom prst="roundRect">
            <a:avLst/>
          </a:prstGeom>
          <a:solidFill>
            <a:srgbClr val="17344F"/>
          </a:solidFill>
          <a:ln w="12700">
            <a:solidFill>
              <a:srgbClr val="17344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0" name="Text 37"/>
          <p:cNvSpPr/>
          <p:nvPr/>
        </p:nvSpPr>
        <p:spPr>
          <a:xfrm>
            <a:off x="3154680" y="5742432"/>
            <a:ext cx="5897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</a:rPr>
              <a:t>Schedule a demo • Review your needs • Start your Abjad pilot</a:t>
            </a:r>
            <a:endParaRPr lang="en-US" sz="1350" dirty="0"/>
          </a:p>
        </p:txBody>
      </p:sp>
      <p:sp>
        <p:nvSpPr>
          <p:cNvPr id="41" name="Text 38"/>
          <p:cNvSpPr/>
          <p:nvPr/>
        </p:nvSpPr>
        <p:spPr>
          <a:xfrm>
            <a:off x="2743200" y="6181344"/>
            <a:ext cx="6720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718096"/>
                </a:solidFill>
              </a:rPr>
              <a:t>Implementation and customization scope is confirmed with the school during discovery.</a:t>
            </a:r>
            <a:endParaRPr lang="en-US" sz="1200" dirty="0"/>
          </a:p>
        </p:txBody>
      </p:sp>
      <p:sp>
        <p:nvSpPr>
          <p:cNvPr id="42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67160" y="6455664"/>
            <a:ext cx="274320" cy="14630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 anchor="ctr"/>
          <a:lstStyle>
            <a:lvl1pPr>
              <a:defRPr sz="1200">
                <a:solidFill>
                  <a:srgbClr val="8A96A5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r>
              <a:rPr sz="950" b="0">
                <a:solidFill>
                  <a:srgbClr val="718096"/>
                </a:solidFill>
              </a:rPr>
              <a:t>13</a:t>
            </a: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1760</Words>
  <Application>Microsoft Office PowerPoint</Application>
  <PresentationFormat>Widescreen</PresentationFormat>
  <Paragraphs>322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Abjad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Abjad — AI-Enabled School Management System</dc:title>
  <dc:subject>Official Abjad School Sales Presentation</dc:subject>
  <dc:creator>Abjad</dc:creator>
  <cp:lastModifiedBy>Youssef Kairouz</cp:lastModifiedBy>
  <cp:revision>2</cp:revision>
  <dcterms:created xsi:type="dcterms:W3CDTF">2026-08-26T07:11:19Z</dcterms:created>
  <dcterms:modified xsi:type="dcterms:W3CDTF">2026-08-27T06:25:50Z</dcterms:modified>
</cp:coreProperties>
</file>